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notesMasterIdLst>
    <p:notesMasterId r:id="rId25"/>
  </p:notesMasterIdLst>
  <p:sldIdLst>
    <p:sldId id="278" r:id="rId2"/>
    <p:sldId id="280"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7"/>
    <p:restoredTop sz="89975"/>
  </p:normalViewPr>
  <p:slideViewPr>
    <p:cSldViewPr snapToGrid="0" snapToObjects="1">
      <p:cViewPr varScale="1">
        <p:scale>
          <a:sx n="55" d="100"/>
          <a:sy n="55" d="100"/>
        </p:scale>
        <p:origin x="165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GB" sz="4400" b="0" strike="noStrike" spc="-1">
                <a:latin typeface="Arial"/>
              </a:rPr>
              <a:t>Click to move the slide</a:t>
            </a:r>
          </a:p>
        </p:txBody>
      </p:sp>
      <p:sp>
        <p:nvSpPr>
          <p:cNvPr id="153" name="PlaceHolder 2"/>
          <p:cNvSpPr>
            <a:spLocks noGrp="1"/>
          </p:cNvSpPr>
          <p:nvPr>
            <p:ph type="body"/>
          </p:nvPr>
        </p:nvSpPr>
        <p:spPr>
          <a:xfrm>
            <a:off x="756000" y="5078520"/>
            <a:ext cx="6047640" cy="4811040"/>
          </a:xfrm>
          <a:prstGeom prst="rect">
            <a:avLst/>
          </a:prstGeom>
        </p:spPr>
        <p:txBody>
          <a:bodyPr lIns="0" tIns="0" rIns="0" bIns="0"/>
          <a:lstStyle/>
          <a:p>
            <a:r>
              <a:rPr lang="en-GB" sz="2000" b="0" strike="noStrike" spc="-1">
                <a:latin typeface="Arial"/>
              </a:rPr>
              <a:t>Click to edit the notes format</a:t>
            </a:r>
          </a:p>
        </p:txBody>
      </p:sp>
      <p:sp>
        <p:nvSpPr>
          <p:cNvPr id="154" name="PlaceHolder 3"/>
          <p:cNvSpPr>
            <a:spLocks noGrp="1"/>
          </p:cNvSpPr>
          <p:nvPr>
            <p:ph type="hdr"/>
          </p:nvPr>
        </p:nvSpPr>
        <p:spPr>
          <a:xfrm>
            <a:off x="0" y="0"/>
            <a:ext cx="3280680" cy="534240"/>
          </a:xfrm>
          <a:prstGeom prst="rect">
            <a:avLst/>
          </a:prstGeom>
        </p:spPr>
        <p:txBody>
          <a:bodyPr lIns="0" tIns="0" rIns="0" bIns="0"/>
          <a:lstStyle/>
          <a:p>
            <a:r>
              <a:rPr lang="en-GB" sz="1400" b="0" strike="noStrike" spc="-1">
                <a:latin typeface="Times New Roman"/>
              </a:rPr>
              <a:t>&lt;header&gt;</a:t>
            </a:r>
          </a:p>
        </p:txBody>
      </p:sp>
      <p:sp>
        <p:nvSpPr>
          <p:cNvPr id="155" name="PlaceHolder 4"/>
          <p:cNvSpPr>
            <a:spLocks noGrp="1"/>
          </p:cNvSpPr>
          <p:nvPr>
            <p:ph type="dt"/>
          </p:nvPr>
        </p:nvSpPr>
        <p:spPr>
          <a:xfrm>
            <a:off x="4278960" y="0"/>
            <a:ext cx="3280680" cy="534240"/>
          </a:xfrm>
          <a:prstGeom prst="rect">
            <a:avLst/>
          </a:prstGeom>
        </p:spPr>
        <p:txBody>
          <a:bodyPr lIns="0" tIns="0" rIns="0" bIns="0"/>
          <a:lstStyle/>
          <a:p>
            <a:pPr algn="r"/>
            <a:r>
              <a:rPr lang="en-GB" sz="1400" b="0" strike="noStrike" spc="-1">
                <a:latin typeface="Times New Roman"/>
              </a:rPr>
              <a:t>&lt;date/time&gt;</a:t>
            </a:r>
          </a:p>
        </p:txBody>
      </p:sp>
      <p:sp>
        <p:nvSpPr>
          <p:cNvPr id="156" name="PlaceHolder 5"/>
          <p:cNvSpPr>
            <a:spLocks noGrp="1"/>
          </p:cNvSpPr>
          <p:nvPr>
            <p:ph type="ftr"/>
          </p:nvPr>
        </p:nvSpPr>
        <p:spPr>
          <a:xfrm>
            <a:off x="0" y="10157400"/>
            <a:ext cx="3280680" cy="534240"/>
          </a:xfrm>
          <a:prstGeom prst="rect">
            <a:avLst/>
          </a:prstGeom>
        </p:spPr>
        <p:txBody>
          <a:bodyPr lIns="0" tIns="0" rIns="0" bIns="0" anchor="b"/>
          <a:lstStyle/>
          <a:p>
            <a:r>
              <a:rPr lang="en-GB" sz="1400" b="0" strike="noStrike" spc="-1">
                <a:latin typeface="Times New Roman"/>
              </a:rPr>
              <a:t>&lt;footer&gt;</a:t>
            </a:r>
          </a:p>
        </p:txBody>
      </p:sp>
      <p:sp>
        <p:nvSpPr>
          <p:cNvPr id="157" name="PlaceHolder 6"/>
          <p:cNvSpPr>
            <a:spLocks noGrp="1"/>
          </p:cNvSpPr>
          <p:nvPr>
            <p:ph type="sldNum"/>
          </p:nvPr>
        </p:nvSpPr>
        <p:spPr>
          <a:xfrm>
            <a:off x="4278960" y="10157400"/>
            <a:ext cx="3280680" cy="534240"/>
          </a:xfrm>
          <a:prstGeom prst="rect">
            <a:avLst/>
          </a:prstGeom>
        </p:spPr>
        <p:txBody>
          <a:bodyPr lIns="0" tIns="0" rIns="0" bIns="0" anchor="b"/>
          <a:lstStyle/>
          <a:p>
            <a:pPr algn="r"/>
            <a:fld id="{9ADEC528-D8EB-4409-A97B-C33A3B2E1D1D}"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Hello. I am </a:t>
            </a:r>
            <a:r>
              <a:rPr lang="en-US" dirty="0" err="1"/>
              <a:t>Thanos</a:t>
            </a:r>
            <a:r>
              <a:rPr lang="en-US" dirty="0"/>
              <a:t> </a:t>
            </a:r>
            <a:r>
              <a:rPr lang="en-US" dirty="0" err="1"/>
              <a:t>Zolotas</a:t>
            </a:r>
            <a:r>
              <a:rPr lang="en-US" dirty="0"/>
              <a:t>, I am a Research Fellow at the Automated Software Engineering research group of the Department. I welcome you to this lecture about a technology that software engineers around the world use to facilitate their work mostly in collaborative environments. This lecture is about version control systems, also known as VCSs.</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a:t>
            </a:fld>
            <a:endParaRPr lang="en-GB" sz="1400" b="0" strike="noStrike" spc="-1">
              <a:latin typeface="Times New Roman"/>
            </a:endParaRPr>
          </a:p>
        </p:txBody>
      </p:sp>
    </p:spTree>
    <p:extLst>
      <p:ext uri="{BB962C8B-B14F-4D97-AF65-F5344CB8AC3E}">
        <p14:creationId xmlns:p14="http://schemas.microsoft.com/office/powerpoint/2010/main" val="380638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These approaches are the centralized approach, which Apache SVN follows and the decentralized or distributed approach that Git follows. Before getting into the details of what makes these two approaches different, I believe that it is necessary to introduce some terms used in all the VCSs around.</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10</a:t>
            </a:fld>
            <a:endParaRPr lang="en-GB" sz="1400" b="0" strike="noStrike" spc="-1">
              <a:latin typeface="Times New Roman"/>
            </a:endParaRPr>
          </a:p>
        </p:txBody>
      </p:sp>
    </p:spTree>
    <p:extLst>
      <p:ext uri="{BB962C8B-B14F-4D97-AF65-F5344CB8AC3E}">
        <p14:creationId xmlns:p14="http://schemas.microsoft.com/office/powerpoint/2010/main" val="363905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First, we have the term Repository. This is where everything is stored. A repository hosts the files, the documents, classes, </a:t>
            </a:r>
            <a:r>
              <a:rPr lang="en-US" dirty="0" err="1"/>
              <a:t>etc</a:t>
            </a:r>
            <a:r>
              <a:rPr lang="en-US" dirty="0"/>
              <a:t> but also the historic data along with any information needed by the VCS to be able to version the files. You can think of it as a hard disk drive that stores all this data. As we briefly explained in the motivating example, each time we need to store a change, a version into the repository we need to commit. Thus, the verb commit is the action of storing a new version while the noun commit is the actual version stored. It is quite requirement in modern software development process to be able to take a copy of our codebase and work on this copy instead of the original artefacts. This is quite common in scenarios where we would like to develop a new feature without affecting the code stored in our released version, until we are done  with the development of this new feature and we are sure that we want to release it. The process of creating such a copy is called branching and the new copy a branch. You can see it as a new path that share a common code base with </a:t>
            </a:r>
            <a:r>
              <a:rPr lang="en-US" dirty="0" err="1"/>
              <a:t>oour</a:t>
            </a:r>
            <a:r>
              <a:rPr lang="en-US" dirty="0"/>
              <a:t> original software at thee moment the branching was executed. When we want to include the new code developed as part of the new branch, we can simply combine the new branch with the original code base in a process that is called a merge. When we are working in a collaborative environment is also quite common for more than one people to work on the same artefact. Remember, that although locking a file will help us avoid any problems, it is not necessary the most effective way to develop software as it is most probably the case that we need to have more than one software engineers working on the same components in parallel. </a:t>
            </a:r>
            <a:r>
              <a:rPr lang="en-US" dirty="0" err="1"/>
              <a:t>Unfortunatelly</a:t>
            </a:r>
            <a:r>
              <a:rPr lang="en-US" dirty="0"/>
              <a:t>, this comes with the drawback of creating conflicts. A conflict is change (or a number of changes) that happened to the same files in parallel by different users. Some times these conflicts can be </a:t>
            </a:r>
            <a:r>
              <a:rPr lang="en-US" dirty="0" err="1"/>
              <a:t>rsolved</a:t>
            </a:r>
            <a:r>
              <a:rPr lang="en-US" dirty="0"/>
              <a:t> automatically as you will see in the last part of the demo, but some times they require manual intervention for them to be resolved.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11</a:t>
            </a:fld>
            <a:endParaRPr lang="en-GB" sz="1400" b="0" strike="noStrike" spc="-1">
              <a:latin typeface="Times New Roman"/>
            </a:endParaRPr>
          </a:p>
        </p:txBody>
      </p:sp>
    </p:spTree>
    <p:extLst>
      <p:ext uri="{BB962C8B-B14F-4D97-AF65-F5344CB8AC3E}">
        <p14:creationId xmlns:p14="http://schemas.microsoft.com/office/powerpoint/2010/main" val="142379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We are now coming back to the two distinctive approaches that talked about earlier. The </a:t>
            </a:r>
            <a:r>
              <a:rPr lang="en-US" dirty="0" err="1"/>
              <a:t>centralised</a:t>
            </a:r>
            <a:r>
              <a:rPr lang="en-US" dirty="0"/>
              <a:t> and the decentralized one. The centralized one, that follows the Apache SVN, has a unique, central repository where all the information is stored. All the changes are </a:t>
            </a:r>
            <a:r>
              <a:rPr lang="en-US" dirty="0" err="1"/>
              <a:t>commited</a:t>
            </a:r>
            <a:r>
              <a:rPr lang="en-US" dirty="0"/>
              <a:t> to this central copy which is unique. In contrast the decentralized approach, with Git follows, has different copies of the repository each of which is equally valid. In a decentralized </a:t>
            </a:r>
            <a:r>
              <a:rPr lang="en-US" dirty="0" err="1"/>
              <a:t>aapproach</a:t>
            </a:r>
            <a:r>
              <a:rPr lang="en-US" dirty="0"/>
              <a:t>, our commits happen to our local repository and then, through a process that I will explain, are shared with other copies of the repository.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12</a:t>
            </a:fld>
            <a:endParaRPr lang="en-GB" sz="1400" b="0" strike="noStrike" spc="-1">
              <a:latin typeface="Times New Roman"/>
            </a:endParaRPr>
          </a:p>
        </p:txBody>
      </p:sp>
    </p:spTree>
    <p:extLst>
      <p:ext uri="{BB962C8B-B14F-4D97-AF65-F5344CB8AC3E}">
        <p14:creationId xmlns:p14="http://schemas.microsoft.com/office/powerpoint/2010/main" val="133341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So, Apache SVN, is a centralized VCS. When we commit a new version, it is tagged with a new id which is </a:t>
            </a:r>
            <a:r>
              <a:rPr lang="en-US" dirty="0" err="1"/>
              <a:t>increamented</a:t>
            </a:r>
            <a:r>
              <a:rPr lang="en-US" dirty="0"/>
              <a:t> sequentially. For example, the first commit is tagged with version 1, the second with 2, etc. As you can see, versioning with SVN is a straightforward process. Let’s see an example that demonstrates how versioning with SVN works.</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13</a:t>
            </a:fld>
            <a:endParaRPr lang="en-GB" sz="1400" b="0" strike="noStrike" spc="-1">
              <a:latin typeface="Times New Roman"/>
            </a:endParaRPr>
          </a:p>
        </p:txBody>
      </p:sp>
    </p:spTree>
    <p:extLst>
      <p:ext uri="{BB962C8B-B14F-4D97-AF65-F5344CB8AC3E}">
        <p14:creationId xmlns:p14="http://schemas.microsoft.com/office/powerpoint/2010/main" val="403045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One </a:t>
            </a:r>
            <a:r>
              <a:rPr lang="en-US" dirty="0" err="1"/>
              <a:t>develover</a:t>
            </a:r>
            <a:r>
              <a:rPr lang="en-US" dirty="0"/>
              <a:t> creates a piece of code and decides to version it. They simply commit this using SVN and thee new version is stored in the Repository tagged with the new id. One of their colleague is now able to update from SVN, meaning that </a:t>
            </a:r>
            <a:r>
              <a:rPr lang="en-US" dirty="0" err="1"/>
              <a:t>thei</a:t>
            </a:r>
            <a:r>
              <a:rPr lang="en-US" dirty="0"/>
              <a:t> </a:t>
            </a:r>
            <a:r>
              <a:rPr lang="en-US" dirty="0" err="1"/>
              <a:t>cann</a:t>
            </a:r>
            <a:r>
              <a:rPr lang="en-US" dirty="0"/>
              <a:t> now get the code </a:t>
            </a:r>
            <a:r>
              <a:rPr lang="en-US" dirty="0" err="1"/>
              <a:t>commited</a:t>
            </a:r>
            <a:r>
              <a:rPr lang="en-US" dirty="0"/>
              <a:t> and have a copy of it in their computer. If they need to make some changes, they proceed </a:t>
            </a:r>
            <a:r>
              <a:rPr lang="en-US" dirty="0" err="1"/>
              <a:t>aand</a:t>
            </a:r>
            <a:r>
              <a:rPr lang="en-US" dirty="0"/>
              <a:t> they commit the new code into the repository that is now tagged with the new version. This straightforward and clear process makes SVN one of the simplest VCSs to understand and use.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14</a:t>
            </a:fld>
            <a:endParaRPr lang="en-GB" sz="1400" b="0" strike="noStrike" spc="-1">
              <a:latin typeface="Times New Roman"/>
            </a:endParaRPr>
          </a:p>
        </p:txBody>
      </p:sp>
    </p:spTree>
    <p:extLst>
      <p:ext uri="{BB962C8B-B14F-4D97-AF65-F5344CB8AC3E}">
        <p14:creationId xmlns:p14="http://schemas.microsoft.com/office/powerpoint/2010/main" val="189705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There different tools available that allow users to work with SVN repositories. For Windows, the most well known is Tortoise SVN which is offered free of charge. Mac OS X users can either use </a:t>
            </a:r>
            <a:r>
              <a:rPr lang="en-US" dirty="0" err="1"/>
              <a:t>SmartSVN</a:t>
            </a:r>
            <a:r>
              <a:rPr lang="en-US" dirty="0"/>
              <a:t> which offers most of SVN’s features for free. Versions is a paid software for SVN for Mac. </a:t>
            </a:r>
            <a:r>
              <a:rPr lang="en-US" dirty="0" err="1"/>
              <a:t>RapidSVN</a:t>
            </a:r>
            <a:r>
              <a:rPr lang="en-US" dirty="0"/>
              <a:t> is a free tool for SVN for Linux. For those preferring cross-platform solution, there are two Eclipse plugins, namely Subversive and </a:t>
            </a:r>
            <a:r>
              <a:rPr lang="en-US" dirty="0" err="1"/>
              <a:t>Subclipse</a:t>
            </a:r>
            <a:r>
              <a:rPr lang="en-US" dirty="0"/>
              <a:t>, that are offered for free. I have personally used those highlighted and I was able to do everything I needed to do when working with an SVN repository in a collaborative environment.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15</a:t>
            </a:fld>
            <a:endParaRPr lang="en-GB" sz="1400" b="0" strike="noStrike" spc="-1">
              <a:latin typeface="Times New Roman"/>
            </a:endParaRPr>
          </a:p>
        </p:txBody>
      </p:sp>
    </p:spTree>
    <p:extLst>
      <p:ext uri="{BB962C8B-B14F-4D97-AF65-F5344CB8AC3E}">
        <p14:creationId xmlns:p14="http://schemas.microsoft.com/office/powerpoint/2010/main" val="300107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SVN has the benefit of working in a way that is easy to understand. It holds only one single copy of the repository thus everyone involved in the project knows the current versions and changes in the code. It is also a widely used VCS with plenty of learning resources. However, that fact that a single copy is stored is a big drawback. If this copy is lost, for whatever reason,  all the versions are lost. Also, it </a:t>
            </a:r>
            <a:r>
              <a:rPr lang="en-US" dirty="0" err="1"/>
              <a:t>iss</a:t>
            </a:r>
            <a:r>
              <a:rPr lang="en-US" dirty="0"/>
              <a:t> developed in such a way that encourages large commits, that is big chunks of changes in once while it is not quite helpful in branching.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16</a:t>
            </a:fld>
            <a:endParaRPr lang="en-GB" sz="1400" b="0" strike="noStrike" spc="-1">
              <a:latin typeface="Times New Roman"/>
            </a:endParaRPr>
          </a:p>
        </p:txBody>
      </p:sp>
    </p:spTree>
    <p:extLst>
      <p:ext uri="{BB962C8B-B14F-4D97-AF65-F5344CB8AC3E}">
        <p14:creationId xmlns:p14="http://schemas.microsoft.com/office/powerpoint/2010/main" val="222153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In contrast with SVN, Git is a classic example of a decentralized VCS. The Id of each version </a:t>
            </a:r>
            <a:r>
              <a:rPr lang="en-US" dirty="0" err="1"/>
              <a:t>commited</a:t>
            </a:r>
            <a:r>
              <a:rPr lang="en-US" dirty="0"/>
              <a:t> consists of a 40 digit hexadecimal number like the one shown here. These tags are constructed based on the user who did the commits, the commit message, information about the previous version, etc.</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17</a:t>
            </a:fld>
            <a:endParaRPr lang="en-GB" sz="1400" b="0" strike="noStrike" spc="-1">
              <a:latin typeface="Times New Roman"/>
            </a:endParaRPr>
          </a:p>
        </p:txBody>
      </p:sp>
    </p:spTree>
    <p:extLst>
      <p:ext uri="{BB962C8B-B14F-4D97-AF65-F5344CB8AC3E}">
        <p14:creationId xmlns:p14="http://schemas.microsoft.com/office/powerpoint/2010/main" val="3019349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In the same manner as before, let’s say that one developer created a piece of code that needs to version. They commit this code to the repository and their colleague is now able to get a copy of it. However, this is not the case as Git requires one more extra step in this process. The version is </a:t>
            </a:r>
            <a:r>
              <a:rPr lang="en-US" dirty="0" err="1"/>
              <a:t>commited</a:t>
            </a:r>
            <a:r>
              <a:rPr lang="en-US" dirty="0"/>
              <a:t> to the LOCAL repository of the user, that is a copy that is stored locally on their computer. In order to make their changes available to other users, they need to publish their copy too a global one. This is done through the extra step that is called a “push”. Other users are now able to PULL the global repository, in order to get a copy of it into their machine and have access to the code or changes their colleagues have made. Again if they need to make a change, they first need to commit it to their local repository, they push it to the global one and only then their colleagues will be able to get a copy of it by pulling it. Thus, in this simple scenario where only two users collaborate, we have three copies of the same repository. Although this might sound as an overhead, it is possibly the best advantage of decentralized repositories against their competition.</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18</a:t>
            </a:fld>
            <a:endParaRPr lang="en-GB" sz="1400" b="0" strike="noStrike" spc="-1">
              <a:latin typeface="Times New Roman"/>
            </a:endParaRPr>
          </a:p>
        </p:txBody>
      </p:sp>
    </p:spTree>
    <p:extLst>
      <p:ext uri="{BB962C8B-B14F-4D97-AF65-F5344CB8AC3E}">
        <p14:creationId xmlns:p14="http://schemas.microsoft.com/office/powerpoint/2010/main" val="247846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Let’s see why, through an example. Imagine that we are on an airplane, travelling and we don’t have access to the Internet. With Git, we can simply make changes to our code, commit them as frequently as we need, in our local repository. When we land we can simply push these changes to the global repository and have the fine-grained versioning that we needed. In </a:t>
            </a:r>
            <a:r>
              <a:rPr lang="en-US" dirty="0" err="1"/>
              <a:t>aditiion</a:t>
            </a:r>
            <a:r>
              <a:rPr lang="en-US" dirty="0"/>
              <a:t>, if the global or any other repository fails, we always have copies of it stored in the machines of all those participated, thus we will lose the versioning information in the case of a catastrophic event.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19</a:t>
            </a:fld>
            <a:endParaRPr lang="en-GB" sz="1400" b="0" strike="noStrike" spc="-1">
              <a:latin typeface="Times New Roman"/>
            </a:endParaRPr>
          </a:p>
        </p:txBody>
      </p:sp>
    </p:spTree>
    <p:extLst>
      <p:ext uri="{BB962C8B-B14F-4D97-AF65-F5344CB8AC3E}">
        <p14:creationId xmlns:p14="http://schemas.microsoft.com/office/powerpoint/2010/main" val="234603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This is the outline of today’s lecture. I will start by introducing you to the world of version control systems. Motivate on the need for using them as part of any software engineering project followed by a short summary of historical version control systems. I will present the current state of the art focusing on two </a:t>
            </a:r>
            <a:r>
              <a:rPr lang="en-US" dirty="0" err="1"/>
              <a:t>distingtive</a:t>
            </a:r>
            <a:r>
              <a:rPr lang="en-US" dirty="0"/>
              <a:t> version control systems that represent to different approaches in versioning software in a collaborative environment. You will also have the opportunity to see how one of them, namely Git is used in practice through a demo consisting of a series of tasks that commonly appear in any version control process. This demo will be split into two parts, one focusing on versioning software in a non </a:t>
            </a:r>
            <a:r>
              <a:rPr lang="en-US" dirty="0" err="1"/>
              <a:t>collabortive</a:t>
            </a:r>
            <a:r>
              <a:rPr lang="en-US" dirty="0"/>
              <a:t> environment and the second including the trickiest part of Git, that of using it a part of a team project where collaboration is necessary.</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2</a:t>
            </a:fld>
            <a:endParaRPr lang="en-GB" sz="1400" b="0" strike="noStrike" spc="-1">
              <a:latin typeface="Times New Roman"/>
            </a:endParaRPr>
          </a:p>
        </p:txBody>
      </p:sp>
    </p:spTree>
    <p:extLst>
      <p:ext uri="{BB962C8B-B14F-4D97-AF65-F5344CB8AC3E}">
        <p14:creationId xmlns:p14="http://schemas.microsoft.com/office/powerpoint/2010/main" val="355747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There are different tools available for working with Git repositories for all the operating systems. On Windows Git-bash is a free, command line tool Source tree is also free and has a graphical user interface that makes working with Git repositories easier for those not feeling confident with the command line. Source tree is also available for free for the the MAC operating system while git is pre-installed and available through the terminal both in mac and Linux. For </a:t>
            </a:r>
            <a:r>
              <a:rPr lang="en-US" dirty="0" err="1"/>
              <a:t>linux</a:t>
            </a:r>
            <a:r>
              <a:rPr lang="en-US" dirty="0"/>
              <a:t> users </a:t>
            </a:r>
            <a:r>
              <a:rPr lang="en-US" dirty="0" err="1"/>
              <a:t>aalso</a:t>
            </a:r>
            <a:r>
              <a:rPr lang="en-US" dirty="0"/>
              <a:t> have thee options of Git Cola and </a:t>
            </a:r>
            <a:r>
              <a:rPr lang="en-US" dirty="0" err="1"/>
              <a:t>GitK</a:t>
            </a:r>
            <a:r>
              <a:rPr lang="en-US" dirty="0"/>
              <a:t>. Two cross-platform solutions that worth trying are, the first through Eclipse and the </a:t>
            </a:r>
            <a:r>
              <a:rPr lang="en-US" dirty="0" err="1"/>
              <a:t>Egit</a:t>
            </a:r>
            <a:r>
              <a:rPr lang="en-US" dirty="0"/>
              <a:t> plugin and the second through a tool called </a:t>
            </a:r>
            <a:r>
              <a:rPr lang="en-US" dirty="0" err="1"/>
              <a:t>GitKraken</a:t>
            </a:r>
            <a:r>
              <a:rPr lang="en-US" dirty="0"/>
              <a:t>. I’ve personally used Source tree and the command line alternatives on both Windows and Mac OS.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20</a:t>
            </a:fld>
            <a:endParaRPr lang="en-GB" sz="1400" b="0" strike="noStrike" spc="-1">
              <a:latin typeface="Times New Roman"/>
            </a:endParaRPr>
          </a:p>
        </p:txBody>
      </p:sp>
    </p:spTree>
    <p:extLst>
      <p:ext uri="{BB962C8B-B14F-4D97-AF65-F5344CB8AC3E}">
        <p14:creationId xmlns:p14="http://schemas.microsoft.com/office/powerpoint/2010/main" val="386308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Due to the way that it is developed, Git promotes the use of small commits, which as explained can also be offline. It encourages branching and it is nowadays the most widely used VCS. It also has </a:t>
            </a:r>
            <a:r>
              <a:rPr lang="en-US" dirty="0" err="1"/>
              <a:t>moree</a:t>
            </a:r>
            <a:r>
              <a:rPr lang="en-US" dirty="0"/>
              <a:t> features that SVN. However, it can be difficult to understand </a:t>
            </a:r>
            <a:r>
              <a:rPr lang="en-US" dirty="0" err="1"/>
              <a:t>aand</a:t>
            </a:r>
            <a:r>
              <a:rPr lang="en-US" dirty="0"/>
              <a:t> work with. Yes, it is more difficult that SVN with a steep </a:t>
            </a:r>
            <a:r>
              <a:rPr lang="en-US" dirty="0" err="1"/>
              <a:t>learing</a:t>
            </a:r>
            <a:r>
              <a:rPr lang="en-US" dirty="0"/>
              <a:t> curve, but I promise that after a while is is going to be your best friend in group projects. Just give it some time.</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21</a:t>
            </a:fld>
            <a:endParaRPr lang="en-GB" sz="1400" b="0" strike="noStrike" spc="-1">
              <a:latin typeface="Times New Roman"/>
            </a:endParaRPr>
          </a:p>
        </p:txBody>
      </p:sp>
    </p:spTree>
    <p:extLst>
      <p:ext uri="{BB962C8B-B14F-4D97-AF65-F5344CB8AC3E}">
        <p14:creationId xmlns:p14="http://schemas.microsoft.com/office/powerpoint/2010/main" val="307549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That’s all about the theoretical aspect of VCSs. I will now switch to a practical session in which I will perform some basic and some more advanced versioning activities using Git. In the first part, I will perform some </a:t>
            </a:r>
            <a:r>
              <a:rPr lang="en-US" dirty="0" err="1"/>
              <a:t>sinlg</a:t>
            </a:r>
            <a:r>
              <a:rPr lang="en-US" dirty="0"/>
              <a:t>—user exercises where collaboration is not needed. I will use the terminal for this. In the second part, I will switch to Source Tree and work in a collaborative manner, where I will show how collaboration is achieved and how you can work out maybe the most scary part of using git, that of conflicts resolution. Please feel free to pause the videos at any time and follow what I am doing on my screen on your own machine.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22</a:t>
            </a:fld>
            <a:endParaRPr lang="en-GB" sz="1400" b="0" strike="noStrike" spc="-1">
              <a:latin typeface="Times New Roman"/>
            </a:endParaRPr>
          </a:p>
        </p:txBody>
      </p:sp>
    </p:spTree>
    <p:extLst>
      <p:ext uri="{BB962C8B-B14F-4D97-AF65-F5344CB8AC3E}">
        <p14:creationId xmlns:p14="http://schemas.microsoft.com/office/powerpoint/2010/main" val="2598817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23</a:t>
            </a:fld>
            <a:endParaRPr lang="en-GB" sz="1400" b="0" strike="noStrike" spc="-1">
              <a:latin typeface="Times New Roman"/>
            </a:endParaRPr>
          </a:p>
        </p:txBody>
      </p:sp>
    </p:spTree>
    <p:extLst>
      <p:ext uri="{BB962C8B-B14F-4D97-AF65-F5344CB8AC3E}">
        <p14:creationId xmlns:p14="http://schemas.microsoft.com/office/powerpoint/2010/main" val="255716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So, what is a version control system. As the name suggests, it is a technology that allows controlling the version of artefacts. These artefacts are most probably pieces of code but it is quite common nowadays to use version control systems in other projects, that include plain text.</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3</a:t>
            </a:fld>
            <a:endParaRPr lang="en-GB" sz="1400" b="0" strike="noStrike" spc="-1">
              <a:latin typeface="Times New Roman"/>
            </a:endParaRPr>
          </a:p>
        </p:txBody>
      </p:sp>
    </p:spTree>
    <p:extLst>
      <p:ext uri="{BB962C8B-B14F-4D97-AF65-F5344CB8AC3E}">
        <p14:creationId xmlns:p14="http://schemas.microsoft.com/office/powerpoint/2010/main" val="93922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This is a classic scenario of a software engineering process. Let’s say that we as software engineers release the first version of the software under development which works fine. It is quite common, for new requirements to emerge, which we implement and when we are happy with the results, a new version of our software is released. The same process is repeated. However, it is not always the case that the versions we release are performing as expected. Unfortunately, disasters happen thus we need to have a way to safely go back to an older version that used to work fine, until we fix those bugs in the new version that caused the problems. Version control systems offer the necessary infrastructure to be able to do so in an easy manner. In the world of version control systems, the action of creating a new version of our software is called “commit” while the process of going back to an old version is called “revert”.</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4</a:t>
            </a:fld>
            <a:endParaRPr lang="en-GB" sz="1400" b="0" strike="noStrike" spc="-1">
              <a:latin typeface="Times New Roman"/>
            </a:endParaRPr>
          </a:p>
        </p:txBody>
      </p:sp>
    </p:spTree>
    <p:extLst>
      <p:ext uri="{BB962C8B-B14F-4D97-AF65-F5344CB8AC3E}">
        <p14:creationId xmlns:p14="http://schemas.microsoft.com/office/powerpoint/2010/main" val="20856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This example highlight the most important role of version control systems. They provide the technical offering for storing different versions, going back and forth between then when needed. As a direct result of this, the also offer a history of all the different versions that we have developed in the past. For example, Mozilla Firefox and other projects provide access to all the past versions that have been released in case, for any reason, a user needs to download and install an old version. However, this is not the only reason why VCSs are used nowadays. By having a detailed log of what has changed between the different versions, software engineers can easier identify the parts of code that were altered or introduced in the new version, thus locate those parts that have possibly introduced the bugs. Also, VCS are now used to enable and facilitate collaboration providing a common place where the code can be stored while they also act as good place to keep backups of our work.</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5</a:t>
            </a:fld>
            <a:endParaRPr lang="en-GB" sz="1400" b="0" strike="noStrike" spc="-1">
              <a:latin typeface="Times New Roman"/>
            </a:endParaRPr>
          </a:p>
        </p:txBody>
      </p:sp>
    </p:spTree>
    <p:extLst>
      <p:ext uri="{BB962C8B-B14F-4D97-AF65-F5344CB8AC3E}">
        <p14:creationId xmlns:p14="http://schemas.microsoft.com/office/powerpoint/2010/main" val="206711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Although, nowadays there are plenty of sophisticated systems that allow versioning of artefacts, users still use simpler ways of versioning files or projects. For example, frequently people manually version their software by simply creating copies of their work, naming each file or folder using a date tag declaring when the changes were made. Although, primitive such manual approaches are still in use and can be thought as ways for versioning artefacts. If the goal is to identify changes between different versions, there are tools available, grouped under the umbrella of what we call “Diff utilities” that take as input two different versions of the same artefact and automatically highlight the differences between them. In a collaborative environment, it is the case that groups or individuals would like to “lock” a piece of code while they are working on it to avoid others making changes in parallel creating inconsistencies. Modern version control systems, as you will see in the 2</a:t>
            </a:r>
            <a:r>
              <a:rPr lang="en-US" baseline="30000" dirty="0"/>
              <a:t>nd</a:t>
            </a:r>
            <a:r>
              <a:rPr lang="en-US" dirty="0"/>
              <a:t> part of the demo, offer such functionality, but it is still the case, that teams perform this locking by using other methods. For example, all the components, or packages or even classes of a software are included into separate post-it notes or cups and one has to have the post-it or cup on their desk in order to be able to work on this specific component or file. This way, they acquire the lock prohibiting others of working on the same artefact.</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6</a:t>
            </a:fld>
            <a:endParaRPr lang="en-GB" sz="1400" b="0" strike="noStrike" spc="-1">
              <a:latin typeface="Times New Roman"/>
            </a:endParaRPr>
          </a:p>
        </p:txBody>
      </p:sp>
    </p:spTree>
    <p:extLst>
      <p:ext uri="{BB962C8B-B14F-4D97-AF65-F5344CB8AC3E}">
        <p14:creationId xmlns:p14="http://schemas.microsoft.com/office/powerpoint/2010/main" val="336115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Of course, a version control system replaces these manual tasks with actions offered through a software that all the participants need to install and interact with. The first computerized version control system appeared in 1972 and was called the Source Code Control System. 9 years later, in 1981 the </a:t>
            </a:r>
            <a:r>
              <a:rPr lang="en-US" dirty="0" err="1"/>
              <a:t>Revison</a:t>
            </a:r>
            <a:r>
              <a:rPr lang="en-US" dirty="0"/>
              <a:t> Control System made its debut. IBM entered the game inn 1990 with the ClearCase software as </a:t>
            </a:r>
            <a:r>
              <a:rPr lang="en-US" dirty="0" err="1"/>
              <a:t>paart</a:t>
            </a:r>
            <a:r>
              <a:rPr lang="en-US" dirty="0"/>
              <a:t> of their Rational suite. More computerized version control systems were introduced later like the </a:t>
            </a:r>
            <a:r>
              <a:rPr lang="en-US" dirty="0" err="1"/>
              <a:t>Soource</a:t>
            </a:r>
            <a:r>
              <a:rPr lang="en-US" dirty="0"/>
              <a:t> Safe and Delta, </a:t>
            </a:r>
            <a:r>
              <a:rPr lang="en-US" dirty="0" err="1"/>
              <a:t>Microsft’s</a:t>
            </a:r>
            <a:r>
              <a:rPr lang="en-US" dirty="0"/>
              <a:t> approach on versioning software. However, now of these are now in use as more sophisticated VCSs were developed and introduced combining all the necessary features in one tool.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7</a:t>
            </a:fld>
            <a:endParaRPr lang="en-GB" sz="1400" b="0" strike="noStrike" spc="-1">
              <a:latin typeface="Times New Roman"/>
            </a:endParaRPr>
          </a:p>
        </p:txBody>
      </p:sp>
    </p:spTree>
    <p:extLst>
      <p:ext uri="{BB962C8B-B14F-4D97-AF65-F5344CB8AC3E}">
        <p14:creationId xmlns:p14="http://schemas.microsoft.com/office/powerpoint/2010/main" val="8613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There are different modern VCSs that are used nowadays. Apache Subversion, or most commonly known as SVN is one of them. Apache SVN used to be the most widely used VCS and even 20 years after its initial release it is still being used in big project and large software corporations worldwide. </a:t>
            </a:r>
            <a:r>
              <a:rPr lang="en-US" dirty="0" err="1"/>
              <a:t>Darcs</a:t>
            </a:r>
            <a:r>
              <a:rPr lang="en-US" dirty="0"/>
              <a:t> is another modern VCSs as is Git. Git is maybe the one that you have heard of and probably used in the past. It is the most widely used one right now. Mercurial is an emerging version control system, while Bazaar, although promising at the beginning, it is not quire maintained anymore.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8</a:t>
            </a:fld>
            <a:endParaRPr lang="en-GB" sz="1400" b="0" strike="noStrike" spc="-1">
              <a:latin typeface="Times New Roman"/>
            </a:endParaRPr>
          </a:p>
        </p:txBody>
      </p:sp>
    </p:spTree>
    <p:extLst>
      <p:ext uri="{BB962C8B-B14F-4D97-AF65-F5344CB8AC3E}">
        <p14:creationId xmlns:p14="http://schemas.microsoft.com/office/powerpoint/2010/main" val="313144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In this lecture I will focus on two of these VCSs. Apache SVN and Git. Not only because they are the most widely used, but also because they are representative examples of two different approaches in versioning artefacts. </a:t>
            </a:r>
          </a:p>
        </p:txBody>
      </p:sp>
      <p:sp>
        <p:nvSpPr>
          <p:cNvPr id="4" name="Slide Number Placeholder 3"/>
          <p:cNvSpPr>
            <a:spLocks noGrp="1"/>
          </p:cNvSpPr>
          <p:nvPr>
            <p:ph type="sldNum"/>
          </p:nvPr>
        </p:nvSpPr>
        <p:spPr/>
        <p:txBody>
          <a:bodyPr/>
          <a:lstStyle/>
          <a:p>
            <a:pPr algn="r"/>
            <a:fld id="{9ADEC528-D8EB-4409-A97B-C33A3B2E1D1D}" type="slidenum">
              <a:rPr lang="en-GB" sz="1400" b="0" strike="noStrike" spc="-1" smtClean="0">
                <a:latin typeface="Times New Roman"/>
              </a:rPr>
              <a:t>9</a:t>
            </a:fld>
            <a:endParaRPr lang="en-GB" sz="1400" b="0" strike="noStrike" spc="-1">
              <a:latin typeface="Times New Roman"/>
            </a:endParaRPr>
          </a:p>
        </p:txBody>
      </p:sp>
    </p:spTree>
    <p:extLst>
      <p:ext uri="{BB962C8B-B14F-4D97-AF65-F5344CB8AC3E}">
        <p14:creationId xmlns:p14="http://schemas.microsoft.com/office/powerpoint/2010/main" val="345944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120920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126880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356286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121636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3893075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223128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102686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283949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187257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360712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C7DA4C-4F94-BB44-BBB9-7826EC9FE201}" type="datetimeFigureOut">
              <a:rPr lang="en-US" smtClean="0"/>
              <a:t>10/12/20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6221E88-CBF8-D144-9C84-DFED5B5976B4}" type="slidenum">
              <a:rPr lang="en-US" smtClean="0"/>
              <a:t>‹#›</a:t>
            </a:fld>
            <a:endParaRPr lang="en-US"/>
          </a:p>
        </p:txBody>
      </p:sp>
    </p:spTree>
    <p:extLst>
      <p:ext uri="{BB962C8B-B14F-4D97-AF65-F5344CB8AC3E}">
        <p14:creationId xmlns:p14="http://schemas.microsoft.com/office/powerpoint/2010/main" val="222609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Box 9"/>
          <p:cNvSpPr txBox="1"/>
          <p:nvPr/>
        </p:nvSpPr>
        <p:spPr>
          <a:xfrm>
            <a:off x="457200" y="6290178"/>
            <a:ext cx="8229600" cy="523220"/>
          </a:xfrm>
          <a:prstGeom prst="rect">
            <a:avLst/>
          </a:prstGeom>
          <a:noFill/>
        </p:spPr>
        <p:txBody>
          <a:bodyPr wrap="square" rtlCol="0" anchor="t">
            <a:spAutoFit/>
          </a:bodyPr>
          <a:lstStyle/>
          <a:p>
            <a:pPr algn="ctr"/>
            <a:r>
              <a:rPr lang="en-US" sz="1400" b="1" dirty="0">
                <a:solidFill>
                  <a:schemeClr val="tx1">
                    <a:lumMod val="65000"/>
                    <a:lumOff val="35000"/>
                  </a:schemeClr>
                </a:solidFill>
              </a:rPr>
              <a:t>Engineering 1</a:t>
            </a:r>
          </a:p>
          <a:p>
            <a:pPr algn="ctr"/>
            <a:r>
              <a:rPr lang="en-US" sz="1400" b="0" dirty="0">
                <a:solidFill>
                  <a:schemeClr val="tx1">
                    <a:lumMod val="65000"/>
                    <a:lumOff val="35000"/>
                  </a:schemeClr>
                </a:solidFill>
              </a:rPr>
              <a:t>Department of Computer Science</a:t>
            </a:r>
          </a:p>
        </p:txBody>
      </p:sp>
      <p:sp>
        <p:nvSpPr>
          <p:cNvPr id="13" name="TextBox 12"/>
          <p:cNvSpPr txBox="1"/>
          <p:nvPr/>
        </p:nvSpPr>
        <p:spPr>
          <a:xfrm>
            <a:off x="7569200" y="6389896"/>
            <a:ext cx="1117600" cy="307777"/>
          </a:xfrm>
          <a:prstGeom prst="rect">
            <a:avLst/>
          </a:prstGeom>
          <a:noFill/>
        </p:spPr>
        <p:txBody>
          <a:bodyPr wrap="square" rtlCol="0" anchor="ctr">
            <a:spAutoFit/>
          </a:bodyPr>
          <a:lstStyle/>
          <a:p>
            <a:pPr algn="ctr"/>
            <a:r>
              <a:rPr lang="en-US" sz="1400" dirty="0">
                <a:solidFill>
                  <a:srgbClr val="595959"/>
                </a:solidFill>
              </a:rPr>
              <a:t>Slide</a:t>
            </a:r>
            <a:r>
              <a:rPr lang="en-US" sz="1400" baseline="0" dirty="0">
                <a:solidFill>
                  <a:srgbClr val="595959"/>
                </a:solidFill>
              </a:rPr>
              <a:t> </a:t>
            </a:r>
            <a:fld id="{28A0B98C-0252-3940-BBC5-EFA635E8CD9B}" type="slidenum">
              <a:rPr lang="en-US" sz="1400" baseline="0" smtClean="0">
                <a:solidFill>
                  <a:srgbClr val="595959"/>
                </a:solidFill>
              </a:rPr>
              <a:t>‹#›</a:t>
            </a:fld>
            <a:endParaRPr lang="en-US" sz="1400" dirty="0">
              <a:solidFill>
                <a:srgbClr val="595959"/>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00" y="6366638"/>
            <a:ext cx="936153" cy="359257"/>
          </a:xfrm>
          <a:prstGeom prst="rect">
            <a:avLst/>
          </a:prstGeom>
        </p:spPr>
      </p:pic>
      <p:cxnSp>
        <p:nvCxnSpPr>
          <p:cNvPr id="17" name="Straight Connector 16"/>
          <p:cNvCxnSpPr/>
          <p:nvPr/>
        </p:nvCxnSpPr>
        <p:spPr>
          <a:xfrm>
            <a:off x="0" y="6252078"/>
            <a:ext cx="9144000" cy="158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1300" y="5397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63418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961F-CC54-0446-90E7-C8D77855FF0A}"/>
              </a:ext>
            </a:extLst>
          </p:cNvPr>
          <p:cNvSpPr>
            <a:spLocks noGrp="1"/>
          </p:cNvSpPr>
          <p:nvPr>
            <p:ph type="ctrTitle"/>
          </p:nvPr>
        </p:nvSpPr>
        <p:spPr/>
        <p:txBody>
          <a:bodyPr>
            <a:normAutofit/>
          </a:bodyPr>
          <a:lstStyle/>
          <a:p>
            <a:r>
              <a:rPr lang="en-US" dirty="0"/>
              <a:t>Version Control Systems</a:t>
            </a:r>
            <a:br>
              <a:rPr lang="en-US" dirty="0"/>
            </a:br>
            <a:r>
              <a:rPr lang="en-US" dirty="0"/>
              <a:t>(aka VCSs)</a:t>
            </a:r>
          </a:p>
        </p:txBody>
      </p:sp>
      <p:sp>
        <p:nvSpPr>
          <p:cNvPr id="3" name="Subtitle 2">
            <a:extLst>
              <a:ext uri="{FF2B5EF4-FFF2-40B4-BE49-F238E27FC236}">
                <a16:creationId xmlns:a16="http://schemas.microsoft.com/office/drawing/2014/main" id="{813D26D9-EAF3-564C-AAF5-FD90CB145436}"/>
              </a:ext>
            </a:extLst>
          </p:cNvPr>
          <p:cNvSpPr>
            <a:spLocks noGrp="1"/>
          </p:cNvSpPr>
          <p:nvPr>
            <p:ph type="subTitle" idx="1"/>
          </p:nvPr>
        </p:nvSpPr>
        <p:spPr/>
        <p:txBody>
          <a:bodyPr/>
          <a:lstStyle/>
          <a:p>
            <a:r>
              <a:rPr lang="en-US" dirty="0"/>
              <a:t>Lecturer: </a:t>
            </a:r>
            <a:r>
              <a:rPr lang="en-US" dirty="0" err="1"/>
              <a:t>Thanos</a:t>
            </a:r>
            <a:r>
              <a:rPr lang="en-US" dirty="0"/>
              <a:t> </a:t>
            </a:r>
            <a:r>
              <a:rPr lang="en-US" dirty="0" err="1"/>
              <a:t>Zolotas</a:t>
            </a:r>
            <a:endParaRPr lang="en-US" dirty="0"/>
          </a:p>
        </p:txBody>
      </p:sp>
    </p:spTree>
    <p:extLst>
      <p:ext uri="{BB962C8B-B14F-4D97-AF65-F5344CB8AC3E}">
        <p14:creationId xmlns:p14="http://schemas.microsoft.com/office/powerpoint/2010/main" val="22135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39E8-0C61-8D4B-992C-F2C49EF85757}"/>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661BCE81-C5EB-0F4B-AEC5-E3A08D8FBDC5}"/>
              </a:ext>
            </a:extLst>
          </p:cNvPr>
          <p:cNvSpPr>
            <a:spLocks noGrp="1"/>
          </p:cNvSpPr>
          <p:nvPr>
            <p:ph idx="1"/>
          </p:nvPr>
        </p:nvSpPr>
        <p:spPr/>
        <p:txBody>
          <a:bodyPr/>
          <a:lstStyle/>
          <a:p>
            <a:r>
              <a:rPr lang="en-GB" dirty="0"/>
              <a:t>Centralised</a:t>
            </a:r>
          </a:p>
          <a:p>
            <a:r>
              <a:rPr lang="en-GB" dirty="0"/>
              <a:t>Decentralised (or Distributed)</a:t>
            </a:r>
          </a:p>
        </p:txBody>
      </p:sp>
    </p:spTree>
    <p:extLst>
      <p:ext uri="{BB962C8B-B14F-4D97-AF65-F5344CB8AC3E}">
        <p14:creationId xmlns:p14="http://schemas.microsoft.com/office/powerpoint/2010/main" val="2068457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4805-3D84-CA4C-BA70-A2E65B008015}"/>
              </a:ext>
            </a:extLst>
          </p:cNvPr>
          <p:cNvSpPr>
            <a:spLocks noGrp="1"/>
          </p:cNvSpPr>
          <p:nvPr>
            <p:ph type="title"/>
          </p:nvPr>
        </p:nvSpPr>
        <p:spPr/>
        <p:txBody>
          <a:bodyPr/>
          <a:lstStyle/>
          <a:p>
            <a:r>
              <a:rPr lang="en-US" dirty="0"/>
              <a:t>Terminology</a:t>
            </a:r>
          </a:p>
        </p:txBody>
      </p:sp>
      <p:grpSp>
        <p:nvGrpSpPr>
          <p:cNvPr id="4" name="Group">
            <a:extLst>
              <a:ext uri="{FF2B5EF4-FFF2-40B4-BE49-F238E27FC236}">
                <a16:creationId xmlns:a16="http://schemas.microsoft.com/office/drawing/2014/main" id="{B7A3FF6B-3269-404D-BE87-EB8F4D165E69}"/>
              </a:ext>
            </a:extLst>
          </p:cNvPr>
          <p:cNvGrpSpPr/>
          <p:nvPr/>
        </p:nvGrpSpPr>
        <p:grpSpPr>
          <a:xfrm>
            <a:off x="457068" y="1223528"/>
            <a:ext cx="7977397" cy="933910"/>
            <a:chOff x="332289" y="-67210"/>
            <a:chExt cx="11345632" cy="1328225"/>
          </a:xfrm>
        </p:grpSpPr>
        <p:sp>
          <p:nvSpPr>
            <p:cNvPr id="5" name="Where everything is stored (files &amp; historic data).">
              <a:extLst>
                <a:ext uri="{FF2B5EF4-FFF2-40B4-BE49-F238E27FC236}">
                  <a16:creationId xmlns:a16="http://schemas.microsoft.com/office/drawing/2014/main" id="{272C0D3B-54AA-D044-A128-5F5A561E185F}"/>
                </a:ext>
              </a:extLst>
            </p:cNvPr>
            <p:cNvSpPr txBox="1"/>
            <p:nvPr/>
          </p:nvSpPr>
          <p:spPr>
            <a:xfrm>
              <a:off x="3457944" y="-67210"/>
              <a:ext cx="8219977" cy="13282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lstStyle>
            <a:p>
              <a:r>
                <a:rPr sz="2800" dirty="0"/>
                <a:t>Where everything is stored (files &amp; historic data).</a:t>
              </a:r>
            </a:p>
          </p:txBody>
        </p:sp>
        <p:sp>
          <p:nvSpPr>
            <p:cNvPr id="6" name="Repository:">
              <a:extLst>
                <a:ext uri="{FF2B5EF4-FFF2-40B4-BE49-F238E27FC236}">
                  <a16:creationId xmlns:a16="http://schemas.microsoft.com/office/drawing/2014/main" id="{F04D5B11-D226-6E44-9334-67132C30F6B0}"/>
                </a:ext>
              </a:extLst>
            </p:cNvPr>
            <p:cNvSpPr txBox="1"/>
            <p:nvPr/>
          </p:nvSpPr>
          <p:spPr>
            <a:xfrm>
              <a:off x="332289" y="-61831"/>
              <a:ext cx="3183004" cy="7154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Repository</a:t>
              </a:r>
              <a:r>
                <a:rPr lang="en-GB" sz="2800" dirty="0">
                  <a:solidFill>
                    <a:srgbClr val="C82506"/>
                  </a:solidFill>
                </a:rPr>
                <a:t>:</a:t>
              </a:r>
              <a:r>
                <a:rPr sz="1266" dirty="0"/>
                <a:t> </a:t>
              </a:r>
            </a:p>
          </p:txBody>
        </p:sp>
      </p:grpSp>
      <p:grpSp>
        <p:nvGrpSpPr>
          <p:cNvPr id="7" name="Group">
            <a:extLst>
              <a:ext uri="{FF2B5EF4-FFF2-40B4-BE49-F238E27FC236}">
                <a16:creationId xmlns:a16="http://schemas.microsoft.com/office/drawing/2014/main" id="{03A5D849-82A6-5240-8A9A-1ED38DB5BE00}"/>
              </a:ext>
            </a:extLst>
          </p:cNvPr>
          <p:cNvGrpSpPr/>
          <p:nvPr/>
        </p:nvGrpSpPr>
        <p:grpSpPr>
          <a:xfrm>
            <a:off x="400764" y="2158972"/>
            <a:ext cx="8006096" cy="508494"/>
            <a:chOff x="328845" y="-46555"/>
            <a:chExt cx="11386449" cy="723190"/>
          </a:xfrm>
        </p:grpSpPr>
        <p:sp>
          <p:nvSpPr>
            <p:cNvPr id="8" name="Commit [v]:">
              <a:extLst>
                <a:ext uri="{FF2B5EF4-FFF2-40B4-BE49-F238E27FC236}">
                  <a16:creationId xmlns:a16="http://schemas.microsoft.com/office/drawing/2014/main" id="{30518226-54F3-7D42-BD99-30E15883698B}"/>
                </a:ext>
              </a:extLst>
            </p:cNvPr>
            <p:cNvSpPr txBox="1"/>
            <p:nvPr/>
          </p:nvSpPr>
          <p:spPr>
            <a:xfrm>
              <a:off x="328845" y="-46555"/>
              <a:ext cx="3223676" cy="7154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Commit</a:t>
              </a:r>
              <a:r>
                <a:rPr sz="1266" dirty="0"/>
                <a:t> </a:t>
              </a:r>
              <a:r>
                <a:rPr sz="2800" dirty="0">
                  <a:solidFill>
                    <a:srgbClr val="C82506"/>
                  </a:solidFill>
                </a:rPr>
                <a:t>[v]:</a:t>
              </a:r>
            </a:p>
          </p:txBody>
        </p:sp>
        <p:sp>
          <p:nvSpPr>
            <p:cNvPr id="9" name="Store a change to the repository.">
              <a:extLst>
                <a:ext uri="{FF2B5EF4-FFF2-40B4-BE49-F238E27FC236}">
                  <a16:creationId xmlns:a16="http://schemas.microsoft.com/office/drawing/2014/main" id="{168B1A63-CBAF-9748-B0CF-367E3C40E3A9}"/>
                </a:ext>
              </a:extLst>
            </p:cNvPr>
            <p:cNvSpPr txBox="1"/>
            <p:nvPr/>
          </p:nvSpPr>
          <p:spPr>
            <a:xfrm>
              <a:off x="3566813" y="-38774"/>
              <a:ext cx="8148481" cy="7154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lstStyle>
            <a:p>
              <a:r>
                <a:rPr sz="2800" dirty="0"/>
                <a:t>Store a change to the repository.</a:t>
              </a:r>
            </a:p>
          </p:txBody>
        </p:sp>
      </p:grpSp>
      <p:grpSp>
        <p:nvGrpSpPr>
          <p:cNvPr id="10" name="Group">
            <a:extLst>
              <a:ext uri="{FF2B5EF4-FFF2-40B4-BE49-F238E27FC236}">
                <a16:creationId xmlns:a16="http://schemas.microsoft.com/office/drawing/2014/main" id="{C6AD91A4-2874-8E41-84B4-80EDABC2D850}"/>
              </a:ext>
            </a:extLst>
          </p:cNvPr>
          <p:cNvGrpSpPr/>
          <p:nvPr/>
        </p:nvGrpSpPr>
        <p:grpSpPr>
          <a:xfrm>
            <a:off x="355039" y="2871599"/>
            <a:ext cx="8005075" cy="503023"/>
            <a:chOff x="268783" y="-46553"/>
            <a:chExt cx="11384994" cy="715409"/>
          </a:xfrm>
        </p:grpSpPr>
        <p:sp>
          <p:nvSpPr>
            <p:cNvPr id="11" name="Commit [n]:">
              <a:extLst>
                <a:ext uri="{FF2B5EF4-FFF2-40B4-BE49-F238E27FC236}">
                  <a16:creationId xmlns:a16="http://schemas.microsoft.com/office/drawing/2014/main" id="{0A8FD40B-60F4-0841-9ADE-9364193D3BB2}"/>
                </a:ext>
              </a:extLst>
            </p:cNvPr>
            <p:cNvSpPr txBox="1"/>
            <p:nvPr/>
          </p:nvSpPr>
          <p:spPr>
            <a:xfrm>
              <a:off x="268783" y="-46553"/>
              <a:ext cx="3314868" cy="7154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Commit [n]:</a:t>
              </a:r>
            </a:p>
          </p:txBody>
        </p:sp>
        <p:sp>
          <p:nvSpPr>
            <p:cNvPr id="12" name="A revision in the repository. A version.">
              <a:extLst>
                <a:ext uri="{FF2B5EF4-FFF2-40B4-BE49-F238E27FC236}">
                  <a16:creationId xmlns:a16="http://schemas.microsoft.com/office/drawing/2014/main" id="{B6880F63-7A0D-FD40-96D7-C14AF984DD5B}"/>
                </a:ext>
              </a:extLst>
            </p:cNvPr>
            <p:cNvSpPr txBox="1"/>
            <p:nvPr/>
          </p:nvSpPr>
          <p:spPr>
            <a:xfrm>
              <a:off x="3583651" y="-46553"/>
              <a:ext cx="8070126" cy="7154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lstStyle>
            <a:p>
              <a:r>
                <a:rPr sz="2800" dirty="0"/>
                <a:t>A</a:t>
              </a:r>
              <a:r>
                <a:rPr sz="1266" dirty="0"/>
                <a:t> </a:t>
              </a:r>
              <a:r>
                <a:rPr sz="2800" dirty="0"/>
                <a:t>revision in the repository. A version.</a:t>
              </a:r>
            </a:p>
          </p:txBody>
        </p:sp>
      </p:grpSp>
      <p:grpSp>
        <p:nvGrpSpPr>
          <p:cNvPr id="13" name="Group">
            <a:extLst>
              <a:ext uri="{FF2B5EF4-FFF2-40B4-BE49-F238E27FC236}">
                <a16:creationId xmlns:a16="http://schemas.microsoft.com/office/drawing/2014/main" id="{E1AEFB1B-9C7A-0142-BA50-DB78EC808C18}"/>
              </a:ext>
            </a:extLst>
          </p:cNvPr>
          <p:cNvGrpSpPr/>
          <p:nvPr/>
        </p:nvGrpSpPr>
        <p:grpSpPr>
          <a:xfrm>
            <a:off x="1059430" y="3562012"/>
            <a:ext cx="7281016" cy="933910"/>
            <a:chOff x="116309" y="-57669"/>
            <a:chExt cx="10602829" cy="1328227"/>
          </a:xfrm>
        </p:grpSpPr>
        <p:sp>
          <p:nvSpPr>
            <p:cNvPr id="14" name="Branch :">
              <a:extLst>
                <a:ext uri="{FF2B5EF4-FFF2-40B4-BE49-F238E27FC236}">
                  <a16:creationId xmlns:a16="http://schemas.microsoft.com/office/drawing/2014/main" id="{8690A90D-45F8-5446-9E81-A77295A17492}"/>
                </a:ext>
              </a:extLst>
            </p:cNvPr>
            <p:cNvSpPr txBox="1"/>
            <p:nvPr/>
          </p:nvSpPr>
          <p:spPr>
            <a:xfrm>
              <a:off x="116309" y="-46554"/>
              <a:ext cx="2264690" cy="715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Branch :</a:t>
              </a:r>
            </a:p>
          </p:txBody>
        </p:sp>
        <p:sp>
          <p:nvSpPr>
            <p:cNvPr id="15" name="The project is forked. New paths that share the same code base.">
              <a:extLst>
                <a:ext uri="{FF2B5EF4-FFF2-40B4-BE49-F238E27FC236}">
                  <a16:creationId xmlns:a16="http://schemas.microsoft.com/office/drawing/2014/main" id="{1DD2BE09-06BE-AB49-BD3F-13C9B26148AC}"/>
                </a:ext>
              </a:extLst>
            </p:cNvPr>
            <p:cNvSpPr txBox="1"/>
            <p:nvPr/>
          </p:nvSpPr>
          <p:spPr>
            <a:xfrm>
              <a:off x="2484684" y="-57669"/>
              <a:ext cx="8234454" cy="1328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lstStyle>
            <a:p>
              <a:r>
                <a:rPr sz="2800" dirty="0"/>
                <a:t>The</a:t>
              </a:r>
              <a:r>
                <a:rPr sz="1266" dirty="0"/>
                <a:t> </a:t>
              </a:r>
              <a:r>
                <a:rPr sz="2800" dirty="0"/>
                <a:t>project is forked. New paths that share the same code base.</a:t>
              </a:r>
            </a:p>
          </p:txBody>
        </p:sp>
      </p:grpSp>
      <p:grpSp>
        <p:nvGrpSpPr>
          <p:cNvPr id="16" name="Group">
            <a:extLst>
              <a:ext uri="{FF2B5EF4-FFF2-40B4-BE49-F238E27FC236}">
                <a16:creationId xmlns:a16="http://schemas.microsoft.com/office/drawing/2014/main" id="{17AAB6F0-F78C-384C-B35A-572DDF3B294D}"/>
              </a:ext>
            </a:extLst>
          </p:cNvPr>
          <p:cNvGrpSpPr/>
          <p:nvPr/>
        </p:nvGrpSpPr>
        <p:grpSpPr>
          <a:xfrm>
            <a:off x="1320174" y="4584659"/>
            <a:ext cx="7051395" cy="511766"/>
            <a:chOff x="418272" y="-46287"/>
            <a:chExt cx="10028649" cy="727841"/>
          </a:xfrm>
        </p:grpSpPr>
        <p:sp>
          <p:nvSpPr>
            <p:cNvPr id="17" name="Merge :">
              <a:extLst>
                <a:ext uri="{FF2B5EF4-FFF2-40B4-BE49-F238E27FC236}">
                  <a16:creationId xmlns:a16="http://schemas.microsoft.com/office/drawing/2014/main" id="{B3EBA39B-368D-6D4F-8788-7E890AA77C88}"/>
                </a:ext>
              </a:extLst>
            </p:cNvPr>
            <p:cNvSpPr txBox="1"/>
            <p:nvPr/>
          </p:nvSpPr>
          <p:spPr>
            <a:xfrm>
              <a:off x="418272" y="-46287"/>
              <a:ext cx="1942230" cy="715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Merge :</a:t>
              </a:r>
            </a:p>
          </p:txBody>
        </p:sp>
        <p:sp>
          <p:nvSpPr>
            <p:cNvPr id="18" name="Combine two paths.">
              <a:extLst>
                <a:ext uri="{FF2B5EF4-FFF2-40B4-BE49-F238E27FC236}">
                  <a16:creationId xmlns:a16="http://schemas.microsoft.com/office/drawing/2014/main" id="{39EC8AA2-1509-A64A-99C7-8F3846118522}"/>
                </a:ext>
              </a:extLst>
            </p:cNvPr>
            <p:cNvSpPr txBox="1"/>
            <p:nvPr/>
          </p:nvSpPr>
          <p:spPr>
            <a:xfrm>
              <a:off x="2376796" y="-33853"/>
              <a:ext cx="8070125" cy="715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lstStyle>
            <a:p>
              <a:r>
                <a:rPr sz="2800" dirty="0"/>
                <a:t>Combine two paths.</a:t>
              </a:r>
            </a:p>
          </p:txBody>
        </p:sp>
      </p:grpSp>
      <p:grpSp>
        <p:nvGrpSpPr>
          <p:cNvPr id="19" name="Group">
            <a:extLst>
              <a:ext uri="{FF2B5EF4-FFF2-40B4-BE49-F238E27FC236}">
                <a16:creationId xmlns:a16="http://schemas.microsoft.com/office/drawing/2014/main" id="{316ED3D8-5C86-014D-92C1-61492D4E8C3D}"/>
              </a:ext>
            </a:extLst>
          </p:cNvPr>
          <p:cNvGrpSpPr/>
          <p:nvPr/>
        </p:nvGrpSpPr>
        <p:grpSpPr>
          <a:xfrm>
            <a:off x="937427" y="5022275"/>
            <a:ext cx="7919303" cy="793835"/>
            <a:chOff x="390771" y="-326534"/>
            <a:chExt cx="11263007" cy="1129010"/>
          </a:xfrm>
        </p:grpSpPr>
        <p:sp>
          <p:nvSpPr>
            <p:cNvPr id="20" name="Conflict :">
              <a:extLst>
                <a:ext uri="{FF2B5EF4-FFF2-40B4-BE49-F238E27FC236}">
                  <a16:creationId xmlns:a16="http://schemas.microsoft.com/office/drawing/2014/main" id="{7EDE3EA5-A613-A647-A2AC-20A6225F92F0}"/>
                </a:ext>
              </a:extLst>
            </p:cNvPr>
            <p:cNvSpPr txBox="1"/>
            <p:nvPr/>
          </p:nvSpPr>
          <p:spPr>
            <a:xfrm>
              <a:off x="390771" y="-71968"/>
              <a:ext cx="2558833" cy="619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800" dirty="0">
                  <a:solidFill>
                    <a:srgbClr val="C82506"/>
                  </a:solidFill>
                </a:rPr>
                <a:t>Conflict :</a:t>
              </a:r>
            </a:p>
          </p:txBody>
        </p:sp>
        <p:sp>
          <p:nvSpPr>
            <p:cNvPr id="21" name="Changes performed at the same files cannot be resolved automatically.">
              <a:extLst>
                <a:ext uri="{FF2B5EF4-FFF2-40B4-BE49-F238E27FC236}">
                  <a16:creationId xmlns:a16="http://schemas.microsoft.com/office/drawing/2014/main" id="{C746B519-E13E-074E-8BEB-A601E7A708B6}"/>
                </a:ext>
              </a:extLst>
            </p:cNvPr>
            <p:cNvSpPr txBox="1"/>
            <p:nvPr/>
          </p:nvSpPr>
          <p:spPr>
            <a:xfrm>
              <a:off x="2949604" y="-326534"/>
              <a:ext cx="8704174" cy="11290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lgn="l"/>
            </a:lstStyle>
            <a:p>
              <a:r>
                <a:rPr sz="2800" dirty="0"/>
                <a:t>Changes performed at the same files</a:t>
              </a:r>
              <a:r>
                <a:rPr sz="1266" dirty="0"/>
                <a:t>.</a:t>
              </a:r>
            </a:p>
          </p:txBody>
        </p:sp>
      </p:grpSp>
    </p:spTree>
    <p:extLst>
      <p:ext uri="{BB962C8B-B14F-4D97-AF65-F5344CB8AC3E}">
        <p14:creationId xmlns:p14="http://schemas.microsoft.com/office/powerpoint/2010/main" val="7541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P spid="10" grpId="0" animBg="1" advAuto="0"/>
      <p:bldP spid="13" grpId="0" animBg="1" advAuto="0"/>
      <p:bldP spid="16" grpId="0" animBg="1" advAuto="0"/>
      <p:bldP spid="19"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8166-6B36-5645-BEE5-80BFC0C63AC1}"/>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97FCE52A-F138-1C4E-8C59-CD2A453E630A}"/>
              </a:ext>
            </a:extLst>
          </p:cNvPr>
          <p:cNvSpPr>
            <a:spLocks noGrp="1"/>
          </p:cNvSpPr>
          <p:nvPr>
            <p:ph idx="1"/>
          </p:nvPr>
        </p:nvSpPr>
        <p:spPr/>
        <p:txBody>
          <a:bodyPr/>
          <a:lstStyle/>
          <a:p>
            <a:r>
              <a:rPr lang="en-GB" dirty="0"/>
              <a:t>Centralised:</a:t>
            </a:r>
          </a:p>
          <a:p>
            <a:pPr lvl="1">
              <a:spcBef>
                <a:spcPts val="0"/>
              </a:spcBef>
            </a:pPr>
            <a:r>
              <a:rPr lang="en-GB" dirty="0"/>
              <a:t>Unique, central repository</a:t>
            </a:r>
          </a:p>
          <a:p>
            <a:pPr lvl="1">
              <a:spcBef>
                <a:spcPts val="0"/>
              </a:spcBef>
            </a:pPr>
            <a:r>
              <a:rPr lang="en-GB" dirty="0"/>
              <a:t>Changes are committed to this central copy of the project</a:t>
            </a:r>
          </a:p>
          <a:p>
            <a:pPr lvl="1">
              <a:spcBef>
                <a:spcPts val="0"/>
              </a:spcBef>
            </a:pPr>
            <a:endParaRPr lang="en-GB" dirty="0"/>
          </a:p>
          <a:p>
            <a:pPr>
              <a:spcBef>
                <a:spcPts val="0"/>
              </a:spcBef>
            </a:pPr>
            <a:r>
              <a:rPr lang="en-GB" dirty="0"/>
              <a:t>Decentralised / Distributed:</a:t>
            </a:r>
          </a:p>
          <a:p>
            <a:pPr lvl="1">
              <a:spcBef>
                <a:spcPts val="0"/>
              </a:spcBef>
            </a:pPr>
            <a:r>
              <a:rPr lang="en-GB" dirty="0"/>
              <a:t>Different copies, each copy is equally valid</a:t>
            </a:r>
          </a:p>
          <a:p>
            <a:pPr lvl="1">
              <a:spcBef>
                <a:spcPts val="0"/>
              </a:spcBef>
            </a:pPr>
            <a:r>
              <a:rPr lang="en-GB" dirty="0"/>
              <a:t>Commits are happening to your local repository</a:t>
            </a:r>
          </a:p>
        </p:txBody>
      </p:sp>
    </p:spTree>
    <p:extLst>
      <p:ext uri="{BB962C8B-B14F-4D97-AF65-F5344CB8AC3E}">
        <p14:creationId xmlns:p14="http://schemas.microsoft.com/office/powerpoint/2010/main" val="167886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5B6F-6B56-DA4B-930E-1A0621B2729B}"/>
              </a:ext>
            </a:extLst>
          </p:cNvPr>
          <p:cNvSpPr>
            <a:spLocks noGrp="1"/>
          </p:cNvSpPr>
          <p:nvPr>
            <p:ph type="title"/>
          </p:nvPr>
        </p:nvSpPr>
        <p:spPr/>
        <p:txBody>
          <a:bodyPr/>
          <a:lstStyle/>
          <a:p>
            <a:r>
              <a:rPr lang="en-US" dirty="0"/>
              <a:t>SVN</a:t>
            </a:r>
          </a:p>
        </p:txBody>
      </p:sp>
      <p:sp>
        <p:nvSpPr>
          <p:cNvPr id="3" name="Content Placeholder 2">
            <a:extLst>
              <a:ext uri="{FF2B5EF4-FFF2-40B4-BE49-F238E27FC236}">
                <a16:creationId xmlns:a16="http://schemas.microsoft.com/office/drawing/2014/main" id="{932F3FA9-5D78-9544-A412-4BC68B244B11}"/>
              </a:ext>
            </a:extLst>
          </p:cNvPr>
          <p:cNvSpPr>
            <a:spLocks noGrp="1"/>
          </p:cNvSpPr>
          <p:nvPr>
            <p:ph idx="1"/>
          </p:nvPr>
        </p:nvSpPr>
        <p:spPr/>
        <p:txBody>
          <a:bodyPr/>
          <a:lstStyle/>
          <a:p>
            <a:r>
              <a:rPr lang="en-GB" dirty="0"/>
              <a:t>Apache Subversion</a:t>
            </a:r>
          </a:p>
          <a:p>
            <a:pPr lvl="1"/>
            <a:r>
              <a:rPr lang="en-GB" dirty="0"/>
              <a:t>Is a centralised VCS</a:t>
            </a:r>
          </a:p>
          <a:p>
            <a:pPr lvl="1"/>
            <a:r>
              <a:rPr lang="en-GB" dirty="0"/>
              <a:t>When a new version is committed, its id increments sequentially (e.g. 1, 2, 3, …)</a:t>
            </a:r>
          </a:p>
        </p:txBody>
      </p:sp>
    </p:spTree>
    <p:extLst>
      <p:ext uri="{BB962C8B-B14F-4D97-AF65-F5344CB8AC3E}">
        <p14:creationId xmlns:p14="http://schemas.microsoft.com/office/powerpoint/2010/main" val="1042920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969-885A-EF44-A5E2-18D66F654610}"/>
              </a:ext>
            </a:extLst>
          </p:cNvPr>
          <p:cNvSpPr>
            <a:spLocks noGrp="1"/>
          </p:cNvSpPr>
          <p:nvPr>
            <p:ph type="title"/>
          </p:nvPr>
        </p:nvSpPr>
        <p:spPr/>
        <p:txBody>
          <a:bodyPr>
            <a:normAutofit/>
          </a:bodyPr>
          <a:lstStyle/>
          <a:p>
            <a:r>
              <a:rPr lang="en-US" dirty="0"/>
              <a:t>SVN Example</a:t>
            </a:r>
          </a:p>
        </p:txBody>
      </p:sp>
      <p:grpSp>
        <p:nvGrpSpPr>
          <p:cNvPr id="4" name="Group">
            <a:extLst>
              <a:ext uri="{FF2B5EF4-FFF2-40B4-BE49-F238E27FC236}">
                <a16:creationId xmlns:a16="http://schemas.microsoft.com/office/drawing/2014/main" id="{8443C86A-0215-C54F-A268-8ED4C07FB2F1}"/>
              </a:ext>
            </a:extLst>
          </p:cNvPr>
          <p:cNvGrpSpPr/>
          <p:nvPr/>
        </p:nvGrpSpPr>
        <p:grpSpPr>
          <a:xfrm>
            <a:off x="1536555" y="1811981"/>
            <a:ext cx="2387287" cy="579607"/>
            <a:chOff x="-69850" y="40991"/>
            <a:chExt cx="3395251" cy="824331"/>
          </a:xfrm>
        </p:grpSpPr>
        <p:pic>
          <p:nvPicPr>
            <p:cNvPr id="5" name="Line" descr="Line">
              <a:extLst>
                <a:ext uri="{FF2B5EF4-FFF2-40B4-BE49-F238E27FC236}">
                  <a16:creationId xmlns:a16="http://schemas.microsoft.com/office/drawing/2014/main" id="{102F492B-76CC-4644-A012-D4FADCC3AFD4}"/>
                </a:ext>
              </a:extLst>
            </p:cNvPr>
            <p:cNvPicPr>
              <a:picLocks/>
            </p:cNvPicPr>
            <p:nvPr/>
          </p:nvPicPr>
          <p:blipFill>
            <a:blip r:embed="rId3"/>
            <a:stretch>
              <a:fillRect/>
            </a:stretch>
          </p:blipFill>
          <p:spPr>
            <a:xfrm>
              <a:off x="-69850" y="248912"/>
              <a:ext cx="3395251" cy="616410"/>
            </a:xfrm>
            <a:prstGeom prst="rect">
              <a:avLst/>
            </a:prstGeom>
            <a:effectLst/>
          </p:spPr>
        </p:pic>
        <p:sp>
          <p:nvSpPr>
            <p:cNvPr id="6" name="Commit">
              <a:extLst>
                <a:ext uri="{FF2B5EF4-FFF2-40B4-BE49-F238E27FC236}">
                  <a16:creationId xmlns:a16="http://schemas.microsoft.com/office/drawing/2014/main" id="{E79FCE98-3F79-AE4A-85D3-1762ABE0C632}"/>
                </a:ext>
              </a:extLst>
            </p:cNvPr>
            <p:cNvSpPr txBox="1"/>
            <p:nvPr/>
          </p:nvSpPr>
          <p:spPr>
            <a:xfrm>
              <a:off x="592757" y="40991"/>
              <a:ext cx="1584480" cy="5403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Commit</a:t>
              </a:r>
            </a:p>
          </p:txBody>
        </p:sp>
      </p:grpSp>
      <p:sp>
        <p:nvSpPr>
          <p:cNvPr id="7" name="Code">
            <a:extLst>
              <a:ext uri="{FF2B5EF4-FFF2-40B4-BE49-F238E27FC236}">
                <a16:creationId xmlns:a16="http://schemas.microsoft.com/office/drawing/2014/main" id="{F3B7B1A4-CF52-4D42-9D30-5211DBD92A53}"/>
              </a:ext>
            </a:extLst>
          </p:cNvPr>
          <p:cNvSpPr txBox="1"/>
          <p:nvPr/>
        </p:nvSpPr>
        <p:spPr>
          <a:xfrm>
            <a:off x="697352" y="2654063"/>
            <a:ext cx="605936"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Code</a:t>
            </a:r>
            <a:endParaRPr sz="1266" dirty="0"/>
          </a:p>
        </p:txBody>
      </p:sp>
      <p:grpSp>
        <p:nvGrpSpPr>
          <p:cNvPr id="8" name="Group">
            <a:extLst>
              <a:ext uri="{FF2B5EF4-FFF2-40B4-BE49-F238E27FC236}">
                <a16:creationId xmlns:a16="http://schemas.microsoft.com/office/drawing/2014/main" id="{5EE5BA02-2994-304A-970D-E43C4F38BC2A}"/>
              </a:ext>
            </a:extLst>
          </p:cNvPr>
          <p:cNvGrpSpPr/>
          <p:nvPr/>
        </p:nvGrpSpPr>
        <p:grpSpPr>
          <a:xfrm>
            <a:off x="481751" y="1451471"/>
            <a:ext cx="1297562" cy="1297561"/>
            <a:chOff x="0" y="0"/>
            <a:chExt cx="1845419" cy="1845419"/>
          </a:xfrm>
        </p:grpSpPr>
        <p:pic>
          <p:nvPicPr>
            <p:cNvPr id="9" name="text-icon.png" descr="text-icon.png">
              <a:extLst>
                <a:ext uri="{FF2B5EF4-FFF2-40B4-BE49-F238E27FC236}">
                  <a16:creationId xmlns:a16="http://schemas.microsoft.com/office/drawing/2014/main" id="{67EAEBFF-2E9C-BC42-8D87-385190BBEB3A}"/>
                </a:ext>
              </a:extLst>
            </p:cNvPr>
            <p:cNvPicPr>
              <a:picLocks noChangeAspect="1"/>
            </p:cNvPicPr>
            <p:nvPr/>
          </p:nvPicPr>
          <p:blipFill>
            <a:blip r:embed="rId4"/>
            <a:stretch>
              <a:fillRect/>
            </a:stretch>
          </p:blipFill>
          <p:spPr>
            <a:xfrm>
              <a:off x="0" y="0"/>
              <a:ext cx="1756389" cy="1756389"/>
            </a:xfrm>
            <a:prstGeom prst="rect">
              <a:avLst/>
            </a:prstGeom>
            <a:ln w="12700" cap="flat">
              <a:noFill/>
              <a:miter lim="400000"/>
            </a:ln>
            <a:effectLst/>
          </p:spPr>
        </p:pic>
        <p:pic>
          <p:nvPicPr>
            <p:cNvPr id="10" name="text-icon.png" descr="text-icon.png">
              <a:extLst>
                <a:ext uri="{FF2B5EF4-FFF2-40B4-BE49-F238E27FC236}">
                  <a16:creationId xmlns:a16="http://schemas.microsoft.com/office/drawing/2014/main" id="{AF181A11-F0C9-C749-B393-7739D645146F}"/>
                </a:ext>
              </a:extLst>
            </p:cNvPr>
            <p:cNvPicPr>
              <a:picLocks noChangeAspect="1"/>
            </p:cNvPicPr>
            <p:nvPr/>
          </p:nvPicPr>
          <p:blipFill>
            <a:blip r:embed="rId4"/>
            <a:stretch>
              <a:fillRect/>
            </a:stretch>
          </p:blipFill>
          <p:spPr>
            <a:xfrm>
              <a:off x="44515" y="44515"/>
              <a:ext cx="1756389" cy="1756389"/>
            </a:xfrm>
            <a:prstGeom prst="rect">
              <a:avLst/>
            </a:prstGeom>
            <a:ln w="12700" cap="flat">
              <a:noFill/>
              <a:miter lim="400000"/>
            </a:ln>
            <a:effectLst/>
          </p:spPr>
        </p:pic>
        <p:pic>
          <p:nvPicPr>
            <p:cNvPr id="11" name="text-icon.png" descr="text-icon.png">
              <a:extLst>
                <a:ext uri="{FF2B5EF4-FFF2-40B4-BE49-F238E27FC236}">
                  <a16:creationId xmlns:a16="http://schemas.microsoft.com/office/drawing/2014/main" id="{A9F52D28-BD16-BC42-96A1-AC08170581B2}"/>
                </a:ext>
              </a:extLst>
            </p:cNvPr>
            <p:cNvPicPr>
              <a:picLocks noChangeAspect="1"/>
            </p:cNvPicPr>
            <p:nvPr/>
          </p:nvPicPr>
          <p:blipFill>
            <a:blip r:embed="rId4"/>
            <a:stretch>
              <a:fillRect/>
            </a:stretch>
          </p:blipFill>
          <p:spPr>
            <a:xfrm>
              <a:off x="89030" y="89030"/>
              <a:ext cx="1756390" cy="1756390"/>
            </a:xfrm>
            <a:prstGeom prst="rect">
              <a:avLst/>
            </a:prstGeom>
            <a:ln w="12700" cap="flat">
              <a:noFill/>
              <a:miter lim="400000"/>
            </a:ln>
            <a:effectLst/>
          </p:spPr>
        </p:pic>
      </p:grpSp>
      <p:grpSp>
        <p:nvGrpSpPr>
          <p:cNvPr id="12" name="Group">
            <a:extLst>
              <a:ext uri="{FF2B5EF4-FFF2-40B4-BE49-F238E27FC236}">
                <a16:creationId xmlns:a16="http://schemas.microsoft.com/office/drawing/2014/main" id="{34C96D9F-C521-7A4F-9379-AC16BF26EE00}"/>
              </a:ext>
            </a:extLst>
          </p:cNvPr>
          <p:cNvGrpSpPr/>
          <p:nvPr/>
        </p:nvGrpSpPr>
        <p:grpSpPr>
          <a:xfrm>
            <a:off x="3743386" y="1171335"/>
            <a:ext cx="1547360" cy="1876147"/>
            <a:chOff x="53408" y="26043"/>
            <a:chExt cx="2200688" cy="2668298"/>
          </a:xfrm>
        </p:grpSpPr>
        <p:pic>
          <p:nvPicPr>
            <p:cNvPr id="13" name="repo.png" descr="repo.png">
              <a:extLst>
                <a:ext uri="{FF2B5EF4-FFF2-40B4-BE49-F238E27FC236}">
                  <a16:creationId xmlns:a16="http://schemas.microsoft.com/office/drawing/2014/main" id="{F561D531-B954-1243-B612-63CEBC38FD88}"/>
                </a:ext>
              </a:extLst>
            </p:cNvPr>
            <p:cNvPicPr>
              <a:picLocks noChangeAspect="1"/>
            </p:cNvPicPr>
            <p:nvPr/>
          </p:nvPicPr>
          <p:blipFill>
            <a:blip r:embed="rId5"/>
            <a:srcRect/>
            <a:stretch>
              <a:fillRect/>
            </a:stretch>
          </p:blipFill>
          <p:spPr>
            <a:xfrm>
              <a:off x="53408" y="535466"/>
              <a:ext cx="2200688" cy="2158875"/>
            </a:xfrm>
            <a:prstGeom prst="rect">
              <a:avLst/>
            </a:prstGeom>
            <a:ln w="12700" cap="flat">
              <a:noFill/>
              <a:miter lim="400000"/>
            </a:ln>
            <a:effectLst/>
          </p:spPr>
        </p:pic>
        <p:sp>
          <p:nvSpPr>
            <p:cNvPr id="14" name="Repository">
              <a:extLst>
                <a:ext uri="{FF2B5EF4-FFF2-40B4-BE49-F238E27FC236}">
                  <a16:creationId xmlns:a16="http://schemas.microsoft.com/office/drawing/2014/main" id="{852DA189-1E67-CA4A-89A2-F4DCB2D2F24C}"/>
                </a:ext>
              </a:extLst>
            </p:cNvPr>
            <p:cNvSpPr txBox="1"/>
            <p:nvPr/>
          </p:nvSpPr>
          <p:spPr>
            <a:xfrm>
              <a:off x="479107" y="26043"/>
              <a:ext cx="1692634"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sp>
        <p:nvSpPr>
          <p:cNvPr id="15" name="Code">
            <a:extLst>
              <a:ext uri="{FF2B5EF4-FFF2-40B4-BE49-F238E27FC236}">
                <a16:creationId xmlns:a16="http://schemas.microsoft.com/office/drawing/2014/main" id="{9DC610D5-6EFA-8344-9A5B-7DC7AF17FB2A}"/>
              </a:ext>
            </a:extLst>
          </p:cNvPr>
          <p:cNvSpPr txBox="1"/>
          <p:nvPr/>
        </p:nvSpPr>
        <p:spPr>
          <a:xfrm>
            <a:off x="4083881" y="5377617"/>
            <a:ext cx="605936"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Code</a:t>
            </a:r>
            <a:endParaRPr sz="1266" dirty="0"/>
          </a:p>
        </p:txBody>
      </p:sp>
      <p:grpSp>
        <p:nvGrpSpPr>
          <p:cNvPr id="16" name="Group">
            <a:extLst>
              <a:ext uri="{FF2B5EF4-FFF2-40B4-BE49-F238E27FC236}">
                <a16:creationId xmlns:a16="http://schemas.microsoft.com/office/drawing/2014/main" id="{D6A623AA-2597-6948-8143-D8B28678917D}"/>
              </a:ext>
            </a:extLst>
          </p:cNvPr>
          <p:cNvGrpSpPr/>
          <p:nvPr/>
        </p:nvGrpSpPr>
        <p:grpSpPr>
          <a:xfrm>
            <a:off x="3868280" y="4175025"/>
            <a:ext cx="1297561" cy="1297561"/>
            <a:chOff x="0" y="0"/>
            <a:chExt cx="1845419" cy="1845419"/>
          </a:xfrm>
        </p:grpSpPr>
        <p:pic>
          <p:nvPicPr>
            <p:cNvPr id="17" name="text-icon.png" descr="text-icon.png">
              <a:extLst>
                <a:ext uri="{FF2B5EF4-FFF2-40B4-BE49-F238E27FC236}">
                  <a16:creationId xmlns:a16="http://schemas.microsoft.com/office/drawing/2014/main" id="{61611BC1-E79E-7E4F-8A4F-63A074CC4E05}"/>
                </a:ext>
              </a:extLst>
            </p:cNvPr>
            <p:cNvPicPr>
              <a:picLocks noChangeAspect="1"/>
            </p:cNvPicPr>
            <p:nvPr/>
          </p:nvPicPr>
          <p:blipFill>
            <a:blip r:embed="rId4"/>
            <a:stretch>
              <a:fillRect/>
            </a:stretch>
          </p:blipFill>
          <p:spPr>
            <a:xfrm>
              <a:off x="0" y="0"/>
              <a:ext cx="1756389" cy="1756389"/>
            </a:xfrm>
            <a:prstGeom prst="rect">
              <a:avLst/>
            </a:prstGeom>
            <a:ln w="12700" cap="flat">
              <a:noFill/>
              <a:miter lim="400000"/>
            </a:ln>
            <a:effectLst/>
          </p:spPr>
        </p:pic>
        <p:pic>
          <p:nvPicPr>
            <p:cNvPr id="18" name="text-icon.png" descr="text-icon.png">
              <a:extLst>
                <a:ext uri="{FF2B5EF4-FFF2-40B4-BE49-F238E27FC236}">
                  <a16:creationId xmlns:a16="http://schemas.microsoft.com/office/drawing/2014/main" id="{5DDE3A86-2151-784A-8A4B-8C6B2A0776A5}"/>
                </a:ext>
              </a:extLst>
            </p:cNvPr>
            <p:cNvPicPr>
              <a:picLocks noChangeAspect="1"/>
            </p:cNvPicPr>
            <p:nvPr/>
          </p:nvPicPr>
          <p:blipFill>
            <a:blip r:embed="rId4"/>
            <a:stretch>
              <a:fillRect/>
            </a:stretch>
          </p:blipFill>
          <p:spPr>
            <a:xfrm>
              <a:off x="44515" y="44515"/>
              <a:ext cx="1756389" cy="1756389"/>
            </a:xfrm>
            <a:prstGeom prst="rect">
              <a:avLst/>
            </a:prstGeom>
            <a:ln w="12700" cap="flat">
              <a:noFill/>
              <a:miter lim="400000"/>
            </a:ln>
            <a:effectLst/>
          </p:spPr>
        </p:pic>
        <p:pic>
          <p:nvPicPr>
            <p:cNvPr id="19" name="text-icon.png" descr="text-icon.png">
              <a:extLst>
                <a:ext uri="{FF2B5EF4-FFF2-40B4-BE49-F238E27FC236}">
                  <a16:creationId xmlns:a16="http://schemas.microsoft.com/office/drawing/2014/main" id="{8EDAA629-405A-414E-BEED-3A9B3558B132}"/>
                </a:ext>
              </a:extLst>
            </p:cNvPr>
            <p:cNvPicPr>
              <a:picLocks noChangeAspect="1"/>
            </p:cNvPicPr>
            <p:nvPr/>
          </p:nvPicPr>
          <p:blipFill>
            <a:blip r:embed="rId4"/>
            <a:stretch>
              <a:fillRect/>
            </a:stretch>
          </p:blipFill>
          <p:spPr>
            <a:xfrm>
              <a:off x="89030" y="89030"/>
              <a:ext cx="1756390" cy="1756390"/>
            </a:xfrm>
            <a:prstGeom prst="rect">
              <a:avLst/>
            </a:prstGeom>
            <a:ln w="12700" cap="flat">
              <a:noFill/>
              <a:miter lim="400000"/>
            </a:ln>
            <a:effectLst/>
          </p:spPr>
        </p:pic>
      </p:grpSp>
      <p:pic>
        <p:nvPicPr>
          <p:cNvPr id="20" name="user-23874_640.png" descr="user-23874_640.png">
            <a:extLst>
              <a:ext uri="{FF2B5EF4-FFF2-40B4-BE49-F238E27FC236}">
                <a16:creationId xmlns:a16="http://schemas.microsoft.com/office/drawing/2014/main" id="{EDA46635-300B-D84E-A112-0D3AA6366252}"/>
              </a:ext>
            </a:extLst>
          </p:cNvPr>
          <p:cNvPicPr>
            <a:picLocks noChangeAspect="1"/>
          </p:cNvPicPr>
          <p:nvPr/>
        </p:nvPicPr>
        <p:blipFill>
          <a:blip r:embed="rId6"/>
          <a:stretch>
            <a:fillRect/>
          </a:stretch>
        </p:blipFill>
        <p:spPr>
          <a:xfrm>
            <a:off x="3718797" y="3915394"/>
            <a:ext cx="762729" cy="1173428"/>
          </a:xfrm>
          <a:prstGeom prst="rect">
            <a:avLst/>
          </a:prstGeom>
          <a:ln w="12700">
            <a:miter lim="400000"/>
          </a:ln>
        </p:spPr>
      </p:pic>
      <p:pic>
        <p:nvPicPr>
          <p:cNvPr id="21" name="avatar-294479_640.png" descr="avatar-294479_640.png">
            <a:extLst>
              <a:ext uri="{FF2B5EF4-FFF2-40B4-BE49-F238E27FC236}">
                <a16:creationId xmlns:a16="http://schemas.microsoft.com/office/drawing/2014/main" id="{94A23A9F-FF71-B643-A697-066D3B95749C}"/>
              </a:ext>
            </a:extLst>
          </p:cNvPr>
          <p:cNvPicPr>
            <a:picLocks noChangeAspect="1"/>
          </p:cNvPicPr>
          <p:nvPr/>
        </p:nvPicPr>
        <p:blipFill>
          <a:blip r:embed="rId7"/>
          <a:stretch>
            <a:fillRect/>
          </a:stretch>
        </p:blipFill>
        <p:spPr>
          <a:xfrm>
            <a:off x="253556" y="1210000"/>
            <a:ext cx="762729" cy="1173428"/>
          </a:xfrm>
          <a:prstGeom prst="rect">
            <a:avLst/>
          </a:prstGeom>
          <a:ln w="12700">
            <a:miter lim="400000"/>
          </a:ln>
        </p:spPr>
      </p:pic>
      <p:grpSp>
        <p:nvGrpSpPr>
          <p:cNvPr id="22" name="Group">
            <a:extLst>
              <a:ext uri="{FF2B5EF4-FFF2-40B4-BE49-F238E27FC236}">
                <a16:creationId xmlns:a16="http://schemas.microsoft.com/office/drawing/2014/main" id="{B6E48BDA-43DD-E14D-86CA-1F6893B07944}"/>
              </a:ext>
            </a:extLst>
          </p:cNvPr>
          <p:cNvGrpSpPr/>
          <p:nvPr/>
        </p:nvGrpSpPr>
        <p:grpSpPr>
          <a:xfrm>
            <a:off x="4316067" y="2795210"/>
            <a:ext cx="1394502" cy="1501218"/>
            <a:chOff x="-307767" y="-69850"/>
            <a:chExt cx="1983290" cy="2135064"/>
          </a:xfrm>
        </p:grpSpPr>
        <p:pic>
          <p:nvPicPr>
            <p:cNvPr id="23" name="Line" descr="Line">
              <a:extLst>
                <a:ext uri="{FF2B5EF4-FFF2-40B4-BE49-F238E27FC236}">
                  <a16:creationId xmlns:a16="http://schemas.microsoft.com/office/drawing/2014/main" id="{CB79CF9C-8438-0C4E-9931-F5EDF586C90F}"/>
                </a:ext>
              </a:extLst>
            </p:cNvPr>
            <p:cNvPicPr>
              <a:picLocks/>
            </p:cNvPicPr>
            <p:nvPr/>
          </p:nvPicPr>
          <p:blipFill>
            <a:blip r:embed="rId8"/>
            <a:stretch>
              <a:fillRect/>
            </a:stretch>
          </p:blipFill>
          <p:spPr>
            <a:xfrm rot="5400000">
              <a:off x="-1067094" y="689477"/>
              <a:ext cx="2135064" cy="616410"/>
            </a:xfrm>
            <a:prstGeom prst="rect">
              <a:avLst/>
            </a:prstGeom>
            <a:effectLst/>
          </p:spPr>
        </p:pic>
        <p:sp>
          <p:nvSpPr>
            <p:cNvPr id="24" name="Update">
              <a:extLst>
                <a:ext uri="{FF2B5EF4-FFF2-40B4-BE49-F238E27FC236}">
                  <a16:creationId xmlns:a16="http://schemas.microsoft.com/office/drawing/2014/main" id="{67A64C35-55A2-154A-AD1D-9F2A34E585C2}"/>
                </a:ext>
              </a:extLst>
            </p:cNvPr>
            <p:cNvSpPr txBox="1"/>
            <p:nvPr/>
          </p:nvSpPr>
          <p:spPr>
            <a:xfrm>
              <a:off x="236588" y="580098"/>
              <a:ext cx="143893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Update</a:t>
              </a:r>
            </a:p>
          </p:txBody>
        </p:sp>
      </p:grpSp>
      <p:pic>
        <p:nvPicPr>
          <p:cNvPr id="25" name="Line" descr="Line">
            <a:extLst>
              <a:ext uri="{FF2B5EF4-FFF2-40B4-BE49-F238E27FC236}">
                <a16:creationId xmlns:a16="http://schemas.microsoft.com/office/drawing/2014/main" id="{515058D3-7137-A442-9B57-110700660170}"/>
              </a:ext>
            </a:extLst>
          </p:cNvPr>
          <p:cNvPicPr>
            <a:picLocks/>
          </p:cNvPicPr>
          <p:nvPr/>
        </p:nvPicPr>
        <p:blipFill>
          <a:blip r:embed="rId9"/>
          <a:stretch>
            <a:fillRect/>
          </a:stretch>
        </p:blipFill>
        <p:spPr>
          <a:xfrm>
            <a:off x="4974485" y="4600771"/>
            <a:ext cx="1743570" cy="433413"/>
          </a:xfrm>
          <a:prstGeom prst="rect">
            <a:avLst/>
          </a:prstGeom>
        </p:spPr>
      </p:pic>
      <p:grpSp>
        <p:nvGrpSpPr>
          <p:cNvPr id="26" name="Group">
            <a:extLst>
              <a:ext uri="{FF2B5EF4-FFF2-40B4-BE49-F238E27FC236}">
                <a16:creationId xmlns:a16="http://schemas.microsoft.com/office/drawing/2014/main" id="{29FB9EEB-B87F-6C42-87A0-2900B28DFBD1}"/>
              </a:ext>
            </a:extLst>
          </p:cNvPr>
          <p:cNvGrpSpPr/>
          <p:nvPr/>
        </p:nvGrpSpPr>
        <p:grpSpPr>
          <a:xfrm>
            <a:off x="5088074" y="2013149"/>
            <a:ext cx="3270192" cy="2258580"/>
            <a:chOff x="-69850" y="-307821"/>
            <a:chExt cx="4650938" cy="3212202"/>
          </a:xfrm>
        </p:grpSpPr>
        <p:pic>
          <p:nvPicPr>
            <p:cNvPr id="27" name="Connection Line" descr="Connection Line">
              <a:extLst>
                <a:ext uri="{FF2B5EF4-FFF2-40B4-BE49-F238E27FC236}">
                  <a16:creationId xmlns:a16="http://schemas.microsoft.com/office/drawing/2014/main" id="{7B224AE9-BC9F-BD4C-B968-8CA6B8161457}"/>
                </a:ext>
              </a:extLst>
            </p:cNvPr>
            <p:cNvPicPr>
              <a:picLocks/>
            </p:cNvPicPr>
            <p:nvPr/>
          </p:nvPicPr>
          <p:blipFill>
            <a:blip r:embed="rId10"/>
            <a:stretch>
              <a:fillRect/>
            </a:stretch>
          </p:blipFill>
          <p:spPr>
            <a:xfrm>
              <a:off x="-69850" y="-307821"/>
              <a:ext cx="3535236" cy="3212202"/>
            </a:xfrm>
            <a:prstGeom prst="rect">
              <a:avLst/>
            </a:prstGeom>
            <a:effectLst/>
          </p:spPr>
        </p:pic>
        <p:sp>
          <p:nvSpPr>
            <p:cNvPr id="28" name="Commit">
              <a:extLst>
                <a:ext uri="{FF2B5EF4-FFF2-40B4-BE49-F238E27FC236}">
                  <a16:creationId xmlns:a16="http://schemas.microsoft.com/office/drawing/2014/main" id="{5909C611-3E57-594C-B762-36F78FA5432B}"/>
                </a:ext>
              </a:extLst>
            </p:cNvPr>
            <p:cNvSpPr txBox="1"/>
            <p:nvPr/>
          </p:nvSpPr>
          <p:spPr>
            <a:xfrm>
              <a:off x="2996608" y="447474"/>
              <a:ext cx="1584480"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Commit</a:t>
              </a:r>
            </a:p>
          </p:txBody>
        </p:sp>
      </p:grpSp>
      <p:sp>
        <p:nvSpPr>
          <p:cNvPr id="29" name="0">
            <a:extLst>
              <a:ext uri="{FF2B5EF4-FFF2-40B4-BE49-F238E27FC236}">
                <a16:creationId xmlns:a16="http://schemas.microsoft.com/office/drawing/2014/main" id="{24E12528-39B8-6247-9996-759A8E016E78}"/>
              </a:ext>
            </a:extLst>
          </p:cNvPr>
          <p:cNvSpPr txBox="1"/>
          <p:nvPr/>
        </p:nvSpPr>
        <p:spPr>
          <a:xfrm>
            <a:off x="5387915" y="1247263"/>
            <a:ext cx="15388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0</a:t>
            </a:r>
          </a:p>
        </p:txBody>
      </p:sp>
      <p:sp>
        <p:nvSpPr>
          <p:cNvPr id="30" name="1">
            <a:extLst>
              <a:ext uri="{FF2B5EF4-FFF2-40B4-BE49-F238E27FC236}">
                <a16:creationId xmlns:a16="http://schemas.microsoft.com/office/drawing/2014/main" id="{19A3F5B1-7382-8A49-9A3F-12795F3D0D5C}"/>
              </a:ext>
            </a:extLst>
          </p:cNvPr>
          <p:cNvSpPr txBox="1"/>
          <p:nvPr/>
        </p:nvSpPr>
        <p:spPr>
          <a:xfrm>
            <a:off x="5387915" y="1246673"/>
            <a:ext cx="15388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1</a:t>
            </a:r>
          </a:p>
        </p:txBody>
      </p:sp>
      <p:sp>
        <p:nvSpPr>
          <p:cNvPr id="31" name="2">
            <a:extLst>
              <a:ext uri="{FF2B5EF4-FFF2-40B4-BE49-F238E27FC236}">
                <a16:creationId xmlns:a16="http://schemas.microsoft.com/office/drawing/2014/main" id="{492CC29A-0974-194E-885A-91198BF90D0B}"/>
              </a:ext>
            </a:extLst>
          </p:cNvPr>
          <p:cNvSpPr txBox="1"/>
          <p:nvPr/>
        </p:nvSpPr>
        <p:spPr>
          <a:xfrm>
            <a:off x="5387915" y="1190184"/>
            <a:ext cx="20197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2</a:t>
            </a:r>
          </a:p>
        </p:txBody>
      </p:sp>
      <p:grpSp>
        <p:nvGrpSpPr>
          <p:cNvPr id="32" name="Group">
            <a:extLst>
              <a:ext uri="{FF2B5EF4-FFF2-40B4-BE49-F238E27FC236}">
                <a16:creationId xmlns:a16="http://schemas.microsoft.com/office/drawing/2014/main" id="{D82E2DA4-F359-4C45-AF14-4B9CB7D88431}"/>
              </a:ext>
            </a:extLst>
          </p:cNvPr>
          <p:cNvGrpSpPr/>
          <p:nvPr/>
        </p:nvGrpSpPr>
        <p:grpSpPr>
          <a:xfrm>
            <a:off x="1560614" y="2617005"/>
            <a:ext cx="2852060" cy="1164371"/>
            <a:chOff x="-69850" y="-69850"/>
            <a:chExt cx="4056261" cy="1655993"/>
          </a:xfrm>
        </p:grpSpPr>
        <p:pic>
          <p:nvPicPr>
            <p:cNvPr id="33" name="Connection Line" descr="Connection Line">
              <a:extLst>
                <a:ext uri="{FF2B5EF4-FFF2-40B4-BE49-F238E27FC236}">
                  <a16:creationId xmlns:a16="http://schemas.microsoft.com/office/drawing/2014/main" id="{707E18C6-E652-FE4E-9E2C-7E35D307F1C1}"/>
                </a:ext>
              </a:extLst>
            </p:cNvPr>
            <p:cNvPicPr>
              <a:picLocks/>
            </p:cNvPicPr>
            <p:nvPr/>
          </p:nvPicPr>
          <p:blipFill>
            <a:blip r:embed="rId11"/>
            <a:stretch>
              <a:fillRect/>
            </a:stretch>
          </p:blipFill>
          <p:spPr>
            <a:xfrm>
              <a:off x="-69850" y="-69850"/>
              <a:ext cx="4056261" cy="1165291"/>
            </a:xfrm>
            <a:prstGeom prst="rect">
              <a:avLst/>
            </a:prstGeom>
            <a:effectLst/>
          </p:spPr>
        </p:pic>
        <p:sp>
          <p:nvSpPr>
            <p:cNvPr id="34" name="Update">
              <a:extLst>
                <a:ext uri="{FF2B5EF4-FFF2-40B4-BE49-F238E27FC236}">
                  <a16:creationId xmlns:a16="http://schemas.microsoft.com/office/drawing/2014/main" id="{1D6C4F6C-7DC0-704D-A42F-9CD7C1CBAB09}"/>
                </a:ext>
              </a:extLst>
            </p:cNvPr>
            <p:cNvSpPr txBox="1"/>
            <p:nvPr/>
          </p:nvSpPr>
          <p:spPr>
            <a:xfrm>
              <a:off x="1192734" y="1045824"/>
              <a:ext cx="143893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Update</a:t>
              </a:r>
            </a:p>
          </p:txBody>
        </p:sp>
      </p:grpSp>
      <p:sp>
        <p:nvSpPr>
          <p:cNvPr id="35" name="Changed…">
            <a:extLst>
              <a:ext uri="{FF2B5EF4-FFF2-40B4-BE49-F238E27FC236}">
                <a16:creationId xmlns:a16="http://schemas.microsoft.com/office/drawing/2014/main" id="{E08B3776-9984-6B46-BA44-54BD20E3AD72}"/>
              </a:ext>
            </a:extLst>
          </p:cNvPr>
          <p:cNvSpPr txBox="1"/>
          <p:nvPr/>
        </p:nvSpPr>
        <p:spPr>
          <a:xfrm>
            <a:off x="483002" y="2675822"/>
            <a:ext cx="982128"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Changed</a:t>
            </a:r>
          </a:p>
          <a:p>
            <a:r>
              <a:rPr sz="2000" dirty="0"/>
              <a:t>Code</a:t>
            </a:r>
          </a:p>
        </p:txBody>
      </p:sp>
      <p:grpSp>
        <p:nvGrpSpPr>
          <p:cNvPr id="37" name="Group">
            <a:extLst>
              <a:ext uri="{FF2B5EF4-FFF2-40B4-BE49-F238E27FC236}">
                <a16:creationId xmlns:a16="http://schemas.microsoft.com/office/drawing/2014/main" id="{95CB7792-CD69-8749-89A7-70186AE730DF}"/>
              </a:ext>
            </a:extLst>
          </p:cNvPr>
          <p:cNvGrpSpPr/>
          <p:nvPr/>
        </p:nvGrpSpPr>
        <p:grpSpPr>
          <a:xfrm>
            <a:off x="6656665" y="3915394"/>
            <a:ext cx="1447044" cy="2149912"/>
            <a:chOff x="0" y="0"/>
            <a:chExt cx="2058017" cy="3057651"/>
          </a:xfrm>
        </p:grpSpPr>
        <p:sp>
          <p:nvSpPr>
            <p:cNvPr id="38" name="Changed…">
              <a:extLst>
                <a:ext uri="{FF2B5EF4-FFF2-40B4-BE49-F238E27FC236}">
                  <a16:creationId xmlns:a16="http://schemas.microsoft.com/office/drawing/2014/main" id="{F0C19392-2E83-4E43-877E-412D66D7FE69}"/>
                </a:ext>
              </a:extLst>
            </p:cNvPr>
            <p:cNvSpPr txBox="1"/>
            <p:nvPr/>
          </p:nvSpPr>
          <p:spPr>
            <a:xfrm>
              <a:off x="497412" y="2079605"/>
              <a:ext cx="1396803" cy="978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lang="en-GB" sz="2000" dirty="0"/>
                <a:t>Changed</a:t>
              </a:r>
              <a:endParaRPr sz="2000" dirty="0"/>
            </a:p>
            <a:p>
              <a:r>
                <a:rPr sz="2000" dirty="0"/>
                <a:t>Code</a:t>
              </a:r>
            </a:p>
          </p:txBody>
        </p:sp>
        <p:grpSp>
          <p:nvGrpSpPr>
            <p:cNvPr id="39" name="Group">
              <a:extLst>
                <a:ext uri="{FF2B5EF4-FFF2-40B4-BE49-F238E27FC236}">
                  <a16:creationId xmlns:a16="http://schemas.microsoft.com/office/drawing/2014/main" id="{DF63A2A7-4BEA-9044-B3E1-572CCDFA7C00}"/>
                </a:ext>
              </a:extLst>
            </p:cNvPr>
            <p:cNvGrpSpPr/>
            <p:nvPr/>
          </p:nvGrpSpPr>
          <p:grpSpPr>
            <a:xfrm>
              <a:off x="212597" y="369254"/>
              <a:ext cx="1845420" cy="1845420"/>
              <a:chOff x="0" y="0"/>
              <a:chExt cx="1845419" cy="1845419"/>
            </a:xfrm>
          </p:grpSpPr>
          <p:pic>
            <p:nvPicPr>
              <p:cNvPr id="41" name="text-icon.png" descr="text-icon.png">
                <a:extLst>
                  <a:ext uri="{FF2B5EF4-FFF2-40B4-BE49-F238E27FC236}">
                    <a16:creationId xmlns:a16="http://schemas.microsoft.com/office/drawing/2014/main" id="{58ECD1AF-9CEF-884C-A5AE-42D72BB89CEF}"/>
                  </a:ext>
                </a:extLst>
              </p:cNvPr>
              <p:cNvPicPr>
                <a:picLocks noChangeAspect="1"/>
              </p:cNvPicPr>
              <p:nvPr/>
            </p:nvPicPr>
            <p:blipFill>
              <a:blip r:embed="rId4"/>
              <a:stretch>
                <a:fillRect/>
              </a:stretch>
            </p:blipFill>
            <p:spPr>
              <a:xfrm>
                <a:off x="0" y="0"/>
                <a:ext cx="1756389" cy="1756389"/>
              </a:xfrm>
              <a:prstGeom prst="rect">
                <a:avLst/>
              </a:prstGeom>
              <a:ln w="12700" cap="flat">
                <a:noFill/>
                <a:miter lim="400000"/>
              </a:ln>
              <a:effectLst/>
            </p:spPr>
          </p:pic>
          <p:pic>
            <p:nvPicPr>
              <p:cNvPr id="42" name="text-icon.png" descr="text-icon.png">
                <a:extLst>
                  <a:ext uri="{FF2B5EF4-FFF2-40B4-BE49-F238E27FC236}">
                    <a16:creationId xmlns:a16="http://schemas.microsoft.com/office/drawing/2014/main" id="{586421B0-35D1-0D4D-9C2A-52BED802651C}"/>
                  </a:ext>
                </a:extLst>
              </p:cNvPr>
              <p:cNvPicPr>
                <a:picLocks noChangeAspect="1"/>
              </p:cNvPicPr>
              <p:nvPr/>
            </p:nvPicPr>
            <p:blipFill>
              <a:blip r:embed="rId4"/>
              <a:stretch>
                <a:fillRect/>
              </a:stretch>
            </p:blipFill>
            <p:spPr>
              <a:xfrm>
                <a:off x="44515" y="44515"/>
                <a:ext cx="1756389" cy="1756389"/>
              </a:xfrm>
              <a:prstGeom prst="rect">
                <a:avLst/>
              </a:prstGeom>
              <a:ln w="12700" cap="flat">
                <a:noFill/>
                <a:miter lim="400000"/>
              </a:ln>
              <a:effectLst/>
            </p:spPr>
          </p:pic>
          <p:pic>
            <p:nvPicPr>
              <p:cNvPr id="43" name="text-icon.png" descr="text-icon.png">
                <a:extLst>
                  <a:ext uri="{FF2B5EF4-FFF2-40B4-BE49-F238E27FC236}">
                    <a16:creationId xmlns:a16="http://schemas.microsoft.com/office/drawing/2014/main" id="{C04FE0CD-1119-524A-B00A-54243ABB6C81}"/>
                  </a:ext>
                </a:extLst>
              </p:cNvPr>
              <p:cNvPicPr>
                <a:picLocks noChangeAspect="1"/>
              </p:cNvPicPr>
              <p:nvPr/>
            </p:nvPicPr>
            <p:blipFill>
              <a:blip r:embed="rId4"/>
              <a:stretch>
                <a:fillRect/>
              </a:stretch>
            </p:blipFill>
            <p:spPr>
              <a:xfrm>
                <a:off x="89030" y="89030"/>
                <a:ext cx="1756390" cy="1756390"/>
              </a:xfrm>
              <a:prstGeom prst="rect">
                <a:avLst/>
              </a:prstGeom>
              <a:ln w="12700" cap="flat">
                <a:noFill/>
                <a:miter lim="400000"/>
              </a:ln>
              <a:effectLst/>
            </p:spPr>
          </p:pic>
        </p:grpSp>
        <p:pic>
          <p:nvPicPr>
            <p:cNvPr id="40" name="user-23874_640.png" descr="user-23874_640.png">
              <a:extLst>
                <a:ext uri="{FF2B5EF4-FFF2-40B4-BE49-F238E27FC236}">
                  <a16:creationId xmlns:a16="http://schemas.microsoft.com/office/drawing/2014/main" id="{C4B5C606-028D-8B45-B7C9-CABB8C41FE1A}"/>
                </a:ext>
              </a:extLst>
            </p:cNvPr>
            <p:cNvPicPr>
              <a:picLocks noChangeAspect="1"/>
            </p:cNvPicPr>
            <p:nvPr/>
          </p:nvPicPr>
          <p:blipFill>
            <a:blip r:embed="rId6"/>
            <a:stretch>
              <a:fillRect/>
            </a:stretch>
          </p:blipFill>
          <p:spPr>
            <a:xfrm>
              <a:off x="0" y="0"/>
              <a:ext cx="1084769" cy="1668876"/>
            </a:xfrm>
            <a:prstGeom prst="rect">
              <a:avLst/>
            </a:prstGeom>
            <a:ln w="12700" cap="flat">
              <a:noFill/>
              <a:miter lim="400000"/>
            </a:ln>
            <a:effectLst/>
          </p:spPr>
        </p:pic>
      </p:grpSp>
    </p:spTree>
    <p:extLst>
      <p:ext uri="{BB962C8B-B14F-4D97-AF65-F5344CB8AC3E}">
        <p14:creationId xmlns:p14="http://schemas.microsoft.com/office/powerpoint/2010/main" val="10795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29"/>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1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1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iterate>
                                    <p:tmAbs val="0"/>
                                  </p:iterate>
                                  <p:childTnLst>
                                    <p:set>
                                      <p:cBhvr>
                                        <p:cTn id="59" fill="hold">
                                          <p:stCondLst>
                                            <p:cond delay="0"/>
                                          </p:stCondLst>
                                        </p:cTn>
                                        <p:tgtEl>
                                          <p:spTgt spid="30"/>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iterate>
                                    <p:tmAbs val="0"/>
                                  </p:iterate>
                                  <p:childTnLst>
                                    <p:set>
                                      <p:cBhvr>
                                        <p:cTn id="70" fill="hold">
                                          <p:stCondLst>
                                            <p:cond delay="0"/>
                                          </p:stCondLst>
                                        </p:cTn>
                                        <p:tgtEl>
                                          <p:spTgt spid="7"/>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grpId="0" nodeType="afterEffect">
                                  <p:stCondLst>
                                    <p:cond delay="0"/>
                                  </p:stCondLst>
                                  <p:iterate>
                                    <p:tmAbs val="0"/>
                                  </p:iterate>
                                  <p:childTnLst>
                                    <p:set>
                                      <p:cBhvr>
                                        <p:cTn id="73" fill="hold"/>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P spid="7" grpId="1" animBg="1" advAuto="0"/>
      <p:bldP spid="8" grpId="0" animBg="1" advAuto="0"/>
      <p:bldP spid="12" grpId="0" animBg="1" advAuto="0"/>
      <p:bldP spid="15" grpId="0" animBg="1" advAuto="0"/>
      <p:bldP spid="16" grpId="0" animBg="1" advAuto="0"/>
      <p:bldP spid="20" grpId="0" animBg="1" advAuto="0"/>
      <p:bldP spid="21" grpId="0" animBg="1" advAuto="0"/>
      <p:bldP spid="22" grpId="0" animBg="1" advAuto="0"/>
      <p:bldP spid="25" grpId="0" animBg="1" advAuto="0"/>
      <p:bldP spid="26" grpId="0" animBg="1" advAuto="0"/>
      <p:bldP spid="29" grpId="0" animBg="1" advAuto="0"/>
      <p:bldP spid="29" grpId="1" animBg="1" advAuto="0"/>
      <p:bldP spid="30" grpId="0" animBg="1" advAuto="0"/>
      <p:bldP spid="30" grpId="1" animBg="1" advAuto="0"/>
      <p:bldP spid="31" grpId="0" animBg="1" advAuto="0"/>
      <p:bldP spid="32" grpId="0" animBg="1" advAuto="0"/>
      <p:bldP spid="35" grpId="0" animBg="1" advAuto="0"/>
      <p:bldP spid="3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9B0B-15BE-5A4F-9635-BCF3BBFA8E16}"/>
              </a:ext>
            </a:extLst>
          </p:cNvPr>
          <p:cNvSpPr>
            <a:spLocks noGrp="1"/>
          </p:cNvSpPr>
          <p:nvPr>
            <p:ph type="title"/>
          </p:nvPr>
        </p:nvSpPr>
        <p:spPr/>
        <p:txBody>
          <a:bodyPr/>
          <a:lstStyle/>
          <a:p>
            <a:r>
              <a:rPr lang="en-US" dirty="0"/>
              <a:t>SVN Software</a:t>
            </a:r>
          </a:p>
        </p:txBody>
      </p:sp>
      <p:sp>
        <p:nvSpPr>
          <p:cNvPr id="3" name="Content Placeholder 2">
            <a:extLst>
              <a:ext uri="{FF2B5EF4-FFF2-40B4-BE49-F238E27FC236}">
                <a16:creationId xmlns:a16="http://schemas.microsoft.com/office/drawing/2014/main" id="{A180CAF7-700B-F846-A5B0-FB1907A191B5}"/>
              </a:ext>
            </a:extLst>
          </p:cNvPr>
          <p:cNvSpPr>
            <a:spLocks noGrp="1"/>
          </p:cNvSpPr>
          <p:nvPr>
            <p:ph idx="1"/>
          </p:nvPr>
        </p:nvSpPr>
        <p:spPr/>
        <p:txBody>
          <a:bodyPr>
            <a:normAutofit fontScale="85000" lnSpcReduction="20000"/>
          </a:bodyPr>
          <a:lstStyle/>
          <a:p>
            <a:pPr marL="268774" indent="-268774" defTabSz="353246">
              <a:spcBef>
                <a:spcPts val="844"/>
              </a:spcBef>
              <a:defRPr sz="3096"/>
            </a:pPr>
            <a:r>
              <a:rPr lang="en-GB" dirty="0"/>
              <a:t>Windows:</a:t>
            </a:r>
          </a:p>
          <a:p>
            <a:pPr marL="537548" lvl="1" indent="-268774" defTabSz="353246">
              <a:spcBef>
                <a:spcPts val="844"/>
              </a:spcBef>
              <a:defRPr sz="3096"/>
            </a:pPr>
            <a:r>
              <a:rPr lang="en-GB" b="1" dirty="0">
                <a:latin typeface="Helvetica"/>
                <a:ea typeface="Helvetica"/>
                <a:cs typeface="Helvetica"/>
                <a:sym typeface="Helvetica"/>
              </a:rPr>
              <a:t>TortoiseSVN</a:t>
            </a:r>
            <a:r>
              <a:rPr lang="en-GB" dirty="0"/>
              <a:t> - free</a:t>
            </a:r>
          </a:p>
          <a:p>
            <a:pPr marL="268774" indent="-268774" defTabSz="353246">
              <a:spcBef>
                <a:spcPts val="844"/>
              </a:spcBef>
              <a:defRPr sz="3096"/>
            </a:pPr>
            <a:r>
              <a:rPr lang="en-GB" dirty="0"/>
              <a:t>Mac OS:</a:t>
            </a:r>
          </a:p>
          <a:p>
            <a:pPr marL="537548" lvl="1" indent="-268774" defTabSz="353246">
              <a:spcBef>
                <a:spcPts val="844"/>
              </a:spcBef>
              <a:defRPr sz="3096"/>
            </a:pPr>
            <a:r>
              <a:rPr lang="en-GB" dirty="0"/>
              <a:t>Versions - $</a:t>
            </a:r>
          </a:p>
          <a:p>
            <a:pPr marL="537548" lvl="1" indent="-268774" defTabSz="353246">
              <a:spcBef>
                <a:spcPts val="844"/>
              </a:spcBef>
              <a:defRPr sz="3096"/>
            </a:pPr>
            <a:r>
              <a:rPr lang="en-GB" b="1" dirty="0" err="1">
                <a:latin typeface="Helvetica"/>
                <a:ea typeface="Helvetica"/>
                <a:cs typeface="Helvetica"/>
                <a:sym typeface="Helvetica"/>
              </a:rPr>
              <a:t>SmartSVN</a:t>
            </a:r>
            <a:r>
              <a:rPr lang="en-GB" dirty="0"/>
              <a:t> - free/$</a:t>
            </a:r>
          </a:p>
          <a:p>
            <a:pPr marL="268774" indent="-268774" defTabSz="353246">
              <a:spcBef>
                <a:spcPts val="844"/>
              </a:spcBef>
              <a:defRPr sz="3096"/>
            </a:pPr>
            <a:r>
              <a:rPr lang="en-GB" dirty="0"/>
              <a:t>Linux:</a:t>
            </a:r>
          </a:p>
          <a:p>
            <a:pPr marL="537548" lvl="1" indent="-268774" defTabSz="353246">
              <a:spcBef>
                <a:spcPts val="844"/>
              </a:spcBef>
              <a:defRPr sz="3096"/>
            </a:pPr>
            <a:r>
              <a:rPr lang="en-GB" dirty="0" err="1"/>
              <a:t>RapidSVN</a:t>
            </a:r>
            <a:r>
              <a:rPr lang="en-GB" dirty="0"/>
              <a:t> - free</a:t>
            </a:r>
          </a:p>
          <a:p>
            <a:pPr marL="268774" indent="-268774" defTabSz="353246">
              <a:spcBef>
                <a:spcPts val="844"/>
              </a:spcBef>
              <a:defRPr sz="3096"/>
            </a:pPr>
            <a:r>
              <a:rPr lang="en-GB" dirty="0"/>
              <a:t>Or Eclipse:</a:t>
            </a:r>
          </a:p>
          <a:p>
            <a:pPr marL="537548" lvl="1" indent="-268774" defTabSz="353246">
              <a:spcBef>
                <a:spcPts val="844"/>
              </a:spcBef>
              <a:defRPr sz="3096"/>
            </a:pPr>
            <a:r>
              <a:rPr lang="en-GB" b="1" dirty="0">
                <a:latin typeface="Helvetica"/>
                <a:ea typeface="Helvetica"/>
                <a:cs typeface="Helvetica"/>
                <a:sym typeface="Helvetica"/>
              </a:rPr>
              <a:t>Subversive </a:t>
            </a:r>
            <a:r>
              <a:rPr lang="en-GB" dirty="0"/>
              <a:t>- free </a:t>
            </a:r>
          </a:p>
          <a:p>
            <a:pPr marL="537548" lvl="1" indent="-268774" defTabSz="353246">
              <a:spcBef>
                <a:spcPts val="844"/>
              </a:spcBef>
              <a:defRPr sz="3096"/>
            </a:pPr>
            <a:r>
              <a:rPr lang="en-GB" dirty="0" err="1"/>
              <a:t>Subclispe</a:t>
            </a:r>
            <a:r>
              <a:rPr lang="en-GB" dirty="0"/>
              <a:t> - free</a:t>
            </a:r>
          </a:p>
        </p:txBody>
      </p:sp>
    </p:spTree>
    <p:extLst>
      <p:ext uri="{BB962C8B-B14F-4D97-AF65-F5344CB8AC3E}">
        <p14:creationId xmlns:p14="http://schemas.microsoft.com/office/powerpoint/2010/main" val="109261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370F-B64B-784D-8204-944982A777BD}"/>
              </a:ext>
            </a:extLst>
          </p:cNvPr>
          <p:cNvSpPr>
            <a:spLocks noGrp="1"/>
          </p:cNvSpPr>
          <p:nvPr>
            <p:ph type="title"/>
          </p:nvPr>
        </p:nvSpPr>
        <p:spPr/>
        <p:txBody>
          <a:bodyPr/>
          <a:lstStyle/>
          <a:p>
            <a:r>
              <a:rPr lang="en-GB" dirty="0"/>
              <a:t>SVN Pros &amp; Cons</a:t>
            </a:r>
            <a:endParaRPr lang="en-US" dirty="0"/>
          </a:p>
        </p:txBody>
      </p:sp>
      <p:sp>
        <p:nvSpPr>
          <p:cNvPr id="4" name="Works as you expect…">
            <a:extLst>
              <a:ext uri="{FF2B5EF4-FFF2-40B4-BE49-F238E27FC236}">
                <a16:creationId xmlns:a16="http://schemas.microsoft.com/office/drawing/2014/main" id="{4361A03E-2C12-8046-AD65-3FFE0290F05B}"/>
              </a:ext>
            </a:extLst>
          </p:cNvPr>
          <p:cNvSpPr txBox="1">
            <a:spLocks/>
          </p:cNvSpPr>
          <p:nvPr/>
        </p:nvSpPr>
        <p:spPr>
          <a:xfrm>
            <a:off x="669727" y="1217720"/>
            <a:ext cx="7804547" cy="24646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0729" indent="-160729">
              <a:spcBef>
                <a:spcPts val="2109"/>
              </a:spcBef>
              <a:buSzPct val="100000"/>
              <a:buFont typeface="Arial"/>
              <a:buChar char="✓"/>
            </a:pPr>
            <a:r>
              <a:rPr lang="en-GB" dirty="0"/>
              <a:t>Works as you expect</a:t>
            </a:r>
          </a:p>
          <a:p>
            <a:pPr marL="160729" indent="-160729">
              <a:spcBef>
                <a:spcPts val="2109"/>
              </a:spcBef>
              <a:buSzPct val="100000"/>
              <a:buFont typeface="Arial"/>
              <a:buChar char="✓"/>
            </a:pPr>
            <a:r>
              <a:rPr lang="en-GB" dirty="0"/>
              <a:t>Only one copy so everyone knows on what code the changes are made</a:t>
            </a:r>
          </a:p>
          <a:p>
            <a:pPr marL="160729" indent="-160729">
              <a:spcBef>
                <a:spcPts val="2109"/>
              </a:spcBef>
              <a:buSzPct val="100000"/>
              <a:buFont typeface="Arial"/>
              <a:buChar char="✓"/>
            </a:pPr>
            <a:r>
              <a:rPr lang="en-GB" dirty="0"/>
              <a:t>Widely used - Plenty of learning resources</a:t>
            </a:r>
          </a:p>
        </p:txBody>
      </p:sp>
      <p:sp>
        <p:nvSpPr>
          <p:cNvPr id="5" name="A single copy stored in a server. If server fails you’re not able to do versioning…">
            <a:extLst>
              <a:ext uri="{FF2B5EF4-FFF2-40B4-BE49-F238E27FC236}">
                <a16:creationId xmlns:a16="http://schemas.microsoft.com/office/drawing/2014/main" id="{0A81ACED-6A28-4B43-B8B4-94EF506B7198}"/>
              </a:ext>
            </a:extLst>
          </p:cNvPr>
          <p:cNvSpPr txBox="1"/>
          <p:nvPr/>
        </p:nvSpPr>
        <p:spPr>
          <a:xfrm>
            <a:off x="669727" y="3657759"/>
            <a:ext cx="7804547" cy="2464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Autofit/>
          </a:bodyPr>
          <a:lstStyle/>
          <a:p>
            <a:pPr marL="160729" indent="-160729">
              <a:spcBef>
                <a:spcPts val="2109"/>
              </a:spcBef>
              <a:buSzPct val="200000"/>
              <a:buChar char="-"/>
            </a:pPr>
            <a:r>
              <a:rPr sz="3200" dirty="0"/>
              <a:t>A single copy stored in a server. If server fails you’re not able to do versioning</a:t>
            </a:r>
          </a:p>
          <a:p>
            <a:pPr marL="160729" indent="-160729">
              <a:spcBef>
                <a:spcPts val="2109"/>
              </a:spcBef>
              <a:buSzPct val="200000"/>
              <a:buChar char="-"/>
            </a:pPr>
            <a:r>
              <a:rPr sz="3200" dirty="0"/>
              <a:t>Encourages large commits</a:t>
            </a:r>
          </a:p>
          <a:p>
            <a:pPr marL="160729" indent="-160729">
              <a:spcBef>
                <a:spcPts val="2109"/>
              </a:spcBef>
              <a:buSzPct val="200000"/>
              <a:buChar char="-"/>
            </a:pPr>
            <a:r>
              <a:rPr sz="3200" dirty="0"/>
              <a:t>Discourages branching</a:t>
            </a:r>
          </a:p>
        </p:txBody>
      </p:sp>
    </p:spTree>
    <p:extLst>
      <p:ext uri="{BB962C8B-B14F-4D97-AF65-F5344CB8AC3E}">
        <p14:creationId xmlns:p14="http://schemas.microsoft.com/office/powerpoint/2010/main" val="37870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
                                            <p:bg/>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5" grpId="0"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CEAE-ACC3-304E-BCEA-90E225A6FD32}"/>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4ABA7603-71AA-9844-9807-5FA8F813F758}"/>
              </a:ext>
            </a:extLst>
          </p:cNvPr>
          <p:cNvSpPr>
            <a:spLocks noGrp="1"/>
          </p:cNvSpPr>
          <p:nvPr>
            <p:ph idx="1"/>
          </p:nvPr>
        </p:nvSpPr>
        <p:spPr/>
        <p:txBody>
          <a:bodyPr/>
          <a:lstStyle/>
          <a:p>
            <a:r>
              <a:rPr lang="en-GB" dirty="0"/>
              <a:t>Is a decentralised (distributed) VCS</a:t>
            </a:r>
          </a:p>
          <a:p>
            <a:r>
              <a:rPr lang="en-GB" dirty="0"/>
              <a:t>40 hexadecimal numbers for commit versions (e.g. f3abe64fc121b75f3f0566c73f2f1a4e8fffd68e)</a:t>
            </a:r>
          </a:p>
          <a:p>
            <a:pPr lvl="1"/>
            <a:r>
              <a:rPr lang="en-GB" dirty="0"/>
              <a:t>Constructed based on author, commit message, previous version, …</a:t>
            </a:r>
          </a:p>
        </p:txBody>
      </p:sp>
    </p:spTree>
    <p:extLst>
      <p:ext uri="{BB962C8B-B14F-4D97-AF65-F5344CB8AC3E}">
        <p14:creationId xmlns:p14="http://schemas.microsoft.com/office/powerpoint/2010/main" val="16225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1D05-D313-2D41-82AD-91AAE17C51B7}"/>
              </a:ext>
            </a:extLst>
          </p:cNvPr>
          <p:cNvSpPr>
            <a:spLocks noGrp="1"/>
          </p:cNvSpPr>
          <p:nvPr>
            <p:ph type="title"/>
          </p:nvPr>
        </p:nvSpPr>
        <p:spPr/>
        <p:txBody>
          <a:bodyPr/>
          <a:lstStyle/>
          <a:p>
            <a:r>
              <a:rPr lang="en-US" dirty="0"/>
              <a:t>Git Example</a:t>
            </a:r>
          </a:p>
        </p:txBody>
      </p:sp>
      <p:grpSp>
        <p:nvGrpSpPr>
          <p:cNvPr id="4" name="Group">
            <a:extLst>
              <a:ext uri="{FF2B5EF4-FFF2-40B4-BE49-F238E27FC236}">
                <a16:creationId xmlns:a16="http://schemas.microsoft.com/office/drawing/2014/main" id="{4C26C364-75EA-E941-9AC7-C33C0F77231F}"/>
              </a:ext>
            </a:extLst>
          </p:cNvPr>
          <p:cNvGrpSpPr/>
          <p:nvPr/>
        </p:nvGrpSpPr>
        <p:grpSpPr>
          <a:xfrm>
            <a:off x="331026" y="1417638"/>
            <a:ext cx="1297562" cy="1297561"/>
            <a:chOff x="0" y="0"/>
            <a:chExt cx="1845419" cy="1845419"/>
          </a:xfrm>
        </p:grpSpPr>
        <p:pic>
          <p:nvPicPr>
            <p:cNvPr id="5" name="text-icon.png" descr="text-icon.png">
              <a:extLst>
                <a:ext uri="{FF2B5EF4-FFF2-40B4-BE49-F238E27FC236}">
                  <a16:creationId xmlns:a16="http://schemas.microsoft.com/office/drawing/2014/main" id="{E85E9D07-01C2-E347-8461-24F043E7D0B5}"/>
                </a:ext>
              </a:extLst>
            </p:cNvPr>
            <p:cNvPicPr>
              <a:picLocks noChangeAspect="1"/>
            </p:cNvPicPr>
            <p:nvPr/>
          </p:nvPicPr>
          <p:blipFill>
            <a:blip r:embed="rId3"/>
            <a:stretch>
              <a:fillRect/>
            </a:stretch>
          </p:blipFill>
          <p:spPr>
            <a:xfrm>
              <a:off x="0" y="0"/>
              <a:ext cx="1756389" cy="1756389"/>
            </a:xfrm>
            <a:prstGeom prst="rect">
              <a:avLst/>
            </a:prstGeom>
            <a:ln w="12700" cap="flat">
              <a:noFill/>
              <a:miter lim="400000"/>
            </a:ln>
            <a:effectLst/>
          </p:spPr>
        </p:pic>
        <p:pic>
          <p:nvPicPr>
            <p:cNvPr id="6" name="text-icon.png" descr="text-icon.png">
              <a:extLst>
                <a:ext uri="{FF2B5EF4-FFF2-40B4-BE49-F238E27FC236}">
                  <a16:creationId xmlns:a16="http://schemas.microsoft.com/office/drawing/2014/main" id="{63C60841-5645-984B-BA22-0E18377950DA}"/>
                </a:ext>
              </a:extLst>
            </p:cNvPr>
            <p:cNvPicPr>
              <a:picLocks noChangeAspect="1"/>
            </p:cNvPicPr>
            <p:nvPr/>
          </p:nvPicPr>
          <p:blipFill>
            <a:blip r:embed="rId3"/>
            <a:stretch>
              <a:fillRect/>
            </a:stretch>
          </p:blipFill>
          <p:spPr>
            <a:xfrm>
              <a:off x="44515" y="44515"/>
              <a:ext cx="1756389" cy="1756389"/>
            </a:xfrm>
            <a:prstGeom prst="rect">
              <a:avLst/>
            </a:prstGeom>
            <a:ln w="12700" cap="flat">
              <a:noFill/>
              <a:miter lim="400000"/>
            </a:ln>
            <a:effectLst/>
          </p:spPr>
        </p:pic>
        <p:pic>
          <p:nvPicPr>
            <p:cNvPr id="7" name="text-icon.png" descr="text-icon.png">
              <a:extLst>
                <a:ext uri="{FF2B5EF4-FFF2-40B4-BE49-F238E27FC236}">
                  <a16:creationId xmlns:a16="http://schemas.microsoft.com/office/drawing/2014/main" id="{9CDBA069-6B37-D946-A69D-623081CE62BB}"/>
                </a:ext>
              </a:extLst>
            </p:cNvPr>
            <p:cNvPicPr>
              <a:picLocks noChangeAspect="1"/>
            </p:cNvPicPr>
            <p:nvPr/>
          </p:nvPicPr>
          <p:blipFill>
            <a:blip r:embed="rId3"/>
            <a:stretch>
              <a:fillRect/>
            </a:stretch>
          </p:blipFill>
          <p:spPr>
            <a:xfrm>
              <a:off x="89030" y="89030"/>
              <a:ext cx="1756390" cy="1756390"/>
            </a:xfrm>
            <a:prstGeom prst="rect">
              <a:avLst/>
            </a:prstGeom>
            <a:ln w="12700" cap="flat">
              <a:noFill/>
              <a:miter lim="400000"/>
            </a:ln>
            <a:effectLst/>
          </p:spPr>
        </p:pic>
      </p:grpSp>
      <p:pic>
        <p:nvPicPr>
          <p:cNvPr id="8" name="avatar-294479_640.png" descr="avatar-294479_640.png">
            <a:extLst>
              <a:ext uri="{FF2B5EF4-FFF2-40B4-BE49-F238E27FC236}">
                <a16:creationId xmlns:a16="http://schemas.microsoft.com/office/drawing/2014/main" id="{4DF6E247-A67F-314E-8937-09C1446CEAF3}"/>
              </a:ext>
            </a:extLst>
          </p:cNvPr>
          <p:cNvPicPr>
            <a:picLocks noChangeAspect="1"/>
          </p:cNvPicPr>
          <p:nvPr/>
        </p:nvPicPr>
        <p:blipFill>
          <a:blip r:embed="rId4"/>
          <a:stretch>
            <a:fillRect/>
          </a:stretch>
        </p:blipFill>
        <p:spPr>
          <a:xfrm>
            <a:off x="102831" y="1176167"/>
            <a:ext cx="762729" cy="1173428"/>
          </a:xfrm>
          <a:prstGeom prst="rect">
            <a:avLst/>
          </a:prstGeom>
          <a:ln w="12700">
            <a:miter lim="400000"/>
          </a:ln>
        </p:spPr>
      </p:pic>
      <p:sp>
        <p:nvSpPr>
          <p:cNvPr id="9" name="Code">
            <a:extLst>
              <a:ext uri="{FF2B5EF4-FFF2-40B4-BE49-F238E27FC236}">
                <a16:creationId xmlns:a16="http://schemas.microsoft.com/office/drawing/2014/main" id="{7E3024A8-2550-B149-9158-53D911DCCB9A}"/>
              </a:ext>
            </a:extLst>
          </p:cNvPr>
          <p:cNvSpPr txBox="1"/>
          <p:nvPr/>
        </p:nvSpPr>
        <p:spPr>
          <a:xfrm>
            <a:off x="546627" y="2620230"/>
            <a:ext cx="605936"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Code</a:t>
            </a:r>
          </a:p>
        </p:txBody>
      </p:sp>
      <p:grpSp>
        <p:nvGrpSpPr>
          <p:cNvPr id="10" name="Group">
            <a:extLst>
              <a:ext uri="{FF2B5EF4-FFF2-40B4-BE49-F238E27FC236}">
                <a16:creationId xmlns:a16="http://schemas.microsoft.com/office/drawing/2014/main" id="{41452D7E-F5C9-E049-9ABC-80D9812BF5AC}"/>
              </a:ext>
            </a:extLst>
          </p:cNvPr>
          <p:cNvGrpSpPr/>
          <p:nvPr/>
        </p:nvGrpSpPr>
        <p:grpSpPr>
          <a:xfrm>
            <a:off x="3581787" y="1423419"/>
            <a:ext cx="1547360" cy="1855868"/>
            <a:chOff x="53408" y="54884"/>
            <a:chExt cx="2200688" cy="2639457"/>
          </a:xfrm>
        </p:grpSpPr>
        <p:pic>
          <p:nvPicPr>
            <p:cNvPr id="11" name="repo.png" descr="repo.png">
              <a:extLst>
                <a:ext uri="{FF2B5EF4-FFF2-40B4-BE49-F238E27FC236}">
                  <a16:creationId xmlns:a16="http://schemas.microsoft.com/office/drawing/2014/main" id="{9CF91470-9F54-7F4F-A347-36B35E4D6EFF}"/>
                </a:ext>
              </a:extLst>
            </p:cNvPr>
            <p:cNvPicPr>
              <a:picLocks noChangeAspect="1"/>
            </p:cNvPicPr>
            <p:nvPr/>
          </p:nvPicPr>
          <p:blipFill>
            <a:blip r:embed="rId5"/>
            <a:srcRect/>
            <a:stretch>
              <a:fillRect/>
            </a:stretch>
          </p:blipFill>
          <p:spPr>
            <a:xfrm>
              <a:off x="53408" y="535466"/>
              <a:ext cx="2200688" cy="2158875"/>
            </a:xfrm>
            <a:prstGeom prst="rect">
              <a:avLst/>
            </a:prstGeom>
            <a:ln w="12700" cap="flat">
              <a:noFill/>
              <a:miter lim="400000"/>
            </a:ln>
            <a:effectLst/>
          </p:spPr>
        </p:pic>
        <p:sp>
          <p:nvSpPr>
            <p:cNvPr id="12" name="Repository">
              <a:extLst>
                <a:ext uri="{FF2B5EF4-FFF2-40B4-BE49-F238E27FC236}">
                  <a16:creationId xmlns:a16="http://schemas.microsoft.com/office/drawing/2014/main" id="{A7F1EE7E-F4F6-394F-857A-3C4283790BCA}"/>
                </a:ext>
              </a:extLst>
            </p:cNvPr>
            <p:cNvSpPr txBox="1"/>
            <p:nvPr/>
          </p:nvSpPr>
          <p:spPr>
            <a:xfrm>
              <a:off x="317142" y="54884"/>
              <a:ext cx="1692634"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sp>
        <p:nvSpPr>
          <p:cNvPr id="13" name="Local">
            <a:extLst>
              <a:ext uri="{FF2B5EF4-FFF2-40B4-BE49-F238E27FC236}">
                <a16:creationId xmlns:a16="http://schemas.microsoft.com/office/drawing/2014/main" id="{5D36E608-34CB-C54C-98D7-D5CD54FACA5D}"/>
              </a:ext>
            </a:extLst>
          </p:cNvPr>
          <p:cNvSpPr txBox="1"/>
          <p:nvPr/>
        </p:nvSpPr>
        <p:spPr>
          <a:xfrm>
            <a:off x="4034948" y="1112452"/>
            <a:ext cx="603820"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Local</a:t>
            </a:r>
          </a:p>
        </p:txBody>
      </p:sp>
      <p:grpSp>
        <p:nvGrpSpPr>
          <p:cNvPr id="14" name="Group">
            <a:extLst>
              <a:ext uri="{FF2B5EF4-FFF2-40B4-BE49-F238E27FC236}">
                <a16:creationId xmlns:a16="http://schemas.microsoft.com/office/drawing/2014/main" id="{51EE16A3-B6D4-4146-8DF5-A0BAF3F4C8AE}"/>
              </a:ext>
            </a:extLst>
          </p:cNvPr>
          <p:cNvGrpSpPr/>
          <p:nvPr/>
        </p:nvGrpSpPr>
        <p:grpSpPr>
          <a:xfrm>
            <a:off x="1385830" y="1778148"/>
            <a:ext cx="2387287" cy="579607"/>
            <a:chOff x="-69850" y="40992"/>
            <a:chExt cx="3395251" cy="824330"/>
          </a:xfrm>
        </p:grpSpPr>
        <p:pic>
          <p:nvPicPr>
            <p:cNvPr id="15" name="Line" descr="Line">
              <a:extLst>
                <a:ext uri="{FF2B5EF4-FFF2-40B4-BE49-F238E27FC236}">
                  <a16:creationId xmlns:a16="http://schemas.microsoft.com/office/drawing/2014/main" id="{2508AFC8-914E-7B4C-BDBA-746FAC484F23}"/>
                </a:ext>
              </a:extLst>
            </p:cNvPr>
            <p:cNvPicPr>
              <a:picLocks/>
            </p:cNvPicPr>
            <p:nvPr/>
          </p:nvPicPr>
          <p:blipFill>
            <a:blip r:embed="rId6"/>
            <a:stretch>
              <a:fillRect/>
            </a:stretch>
          </p:blipFill>
          <p:spPr>
            <a:xfrm>
              <a:off x="-69850" y="248912"/>
              <a:ext cx="3395251" cy="616410"/>
            </a:xfrm>
            <a:prstGeom prst="rect">
              <a:avLst/>
            </a:prstGeom>
            <a:effectLst/>
          </p:spPr>
        </p:pic>
        <p:sp>
          <p:nvSpPr>
            <p:cNvPr id="16" name="Commit">
              <a:extLst>
                <a:ext uri="{FF2B5EF4-FFF2-40B4-BE49-F238E27FC236}">
                  <a16:creationId xmlns:a16="http://schemas.microsoft.com/office/drawing/2014/main" id="{2840C810-47E1-2141-BD64-C10D26EDBD23}"/>
                </a:ext>
              </a:extLst>
            </p:cNvPr>
            <p:cNvSpPr txBox="1"/>
            <p:nvPr/>
          </p:nvSpPr>
          <p:spPr>
            <a:xfrm>
              <a:off x="592757" y="40992"/>
              <a:ext cx="1584480"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Commit</a:t>
              </a:r>
            </a:p>
          </p:txBody>
        </p:sp>
      </p:grpSp>
      <p:grpSp>
        <p:nvGrpSpPr>
          <p:cNvPr id="17" name="Group">
            <a:extLst>
              <a:ext uri="{FF2B5EF4-FFF2-40B4-BE49-F238E27FC236}">
                <a16:creationId xmlns:a16="http://schemas.microsoft.com/office/drawing/2014/main" id="{BF44F496-67B2-E646-9741-F0AF5B9E42CD}"/>
              </a:ext>
            </a:extLst>
          </p:cNvPr>
          <p:cNvGrpSpPr/>
          <p:nvPr/>
        </p:nvGrpSpPr>
        <p:grpSpPr>
          <a:xfrm>
            <a:off x="7057379" y="4172342"/>
            <a:ext cx="1547362" cy="1960297"/>
            <a:chOff x="53407" y="597519"/>
            <a:chExt cx="2200690" cy="2787977"/>
          </a:xfrm>
        </p:grpSpPr>
        <p:grpSp>
          <p:nvGrpSpPr>
            <p:cNvPr id="18" name="Group">
              <a:extLst>
                <a:ext uri="{FF2B5EF4-FFF2-40B4-BE49-F238E27FC236}">
                  <a16:creationId xmlns:a16="http://schemas.microsoft.com/office/drawing/2014/main" id="{5DA94571-E473-B54B-9CD9-C2CC9BD5651C}"/>
                </a:ext>
              </a:extLst>
            </p:cNvPr>
            <p:cNvGrpSpPr/>
            <p:nvPr/>
          </p:nvGrpSpPr>
          <p:grpSpPr>
            <a:xfrm>
              <a:off x="53407" y="597519"/>
              <a:ext cx="2200690" cy="2787977"/>
              <a:chOff x="53408" y="103666"/>
              <a:chExt cx="2200688" cy="2787976"/>
            </a:xfrm>
          </p:grpSpPr>
          <p:pic>
            <p:nvPicPr>
              <p:cNvPr id="20" name="repo.png" descr="repo.png">
                <a:extLst>
                  <a:ext uri="{FF2B5EF4-FFF2-40B4-BE49-F238E27FC236}">
                    <a16:creationId xmlns:a16="http://schemas.microsoft.com/office/drawing/2014/main" id="{318C1F80-83FD-4545-A6B7-31650A19EE1D}"/>
                  </a:ext>
                </a:extLst>
              </p:cNvPr>
              <p:cNvPicPr>
                <a:picLocks noChangeAspect="1"/>
              </p:cNvPicPr>
              <p:nvPr/>
            </p:nvPicPr>
            <p:blipFill>
              <a:blip r:embed="rId5"/>
              <a:srcRect/>
              <a:stretch>
                <a:fillRect/>
              </a:stretch>
            </p:blipFill>
            <p:spPr>
              <a:xfrm>
                <a:off x="53408" y="103666"/>
                <a:ext cx="2200688" cy="2158875"/>
              </a:xfrm>
              <a:prstGeom prst="rect">
                <a:avLst/>
              </a:prstGeom>
              <a:ln w="12700" cap="flat">
                <a:noFill/>
                <a:miter lim="400000"/>
              </a:ln>
              <a:effectLst/>
            </p:spPr>
          </p:pic>
          <p:sp>
            <p:nvSpPr>
              <p:cNvPr id="21" name="Repository">
                <a:extLst>
                  <a:ext uri="{FF2B5EF4-FFF2-40B4-BE49-F238E27FC236}">
                    <a16:creationId xmlns:a16="http://schemas.microsoft.com/office/drawing/2014/main" id="{941695A2-6FD2-454D-8A7F-2D772F8CB3ED}"/>
                  </a:ext>
                </a:extLst>
              </p:cNvPr>
              <p:cNvSpPr txBox="1"/>
              <p:nvPr/>
            </p:nvSpPr>
            <p:spPr>
              <a:xfrm>
                <a:off x="282992" y="2351323"/>
                <a:ext cx="1692632"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sp>
          <p:nvSpPr>
            <p:cNvPr id="19" name="Local">
              <a:extLst>
                <a:ext uri="{FF2B5EF4-FFF2-40B4-BE49-F238E27FC236}">
                  <a16:creationId xmlns:a16="http://schemas.microsoft.com/office/drawing/2014/main" id="{742856F4-D13C-E44B-AB3A-F9C3D31860AD}"/>
                </a:ext>
              </a:extLst>
            </p:cNvPr>
            <p:cNvSpPr txBox="1"/>
            <p:nvPr/>
          </p:nvSpPr>
          <p:spPr>
            <a:xfrm>
              <a:off x="724369" y="2431756"/>
              <a:ext cx="85876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Local</a:t>
              </a:r>
            </a:p>
          </p:txBody>
        </p:sp>
      </p:grpSp>
      <p:grpSp>
        <p:nvGrpSpPr>
          <p:cNvPr id="22" name="Group">
            <a:extLst>
              <a:ext uri="{FF2B5EF4-FFF2-40B4-BE49-F238E27FC236}">
                <a16:creationId xmlns:a16="http://schemas.microsoft.com/office/drawing/2014/main" id="{83A89C2D-44C8-9D4C-BDC3-B7E2F217210B}"/>
              </a:ext>
            </a:extLst>
          </p:cNvPr>
          <p:cNvGrpSpPr/>
          <p:nvPr/>
        </p:nvGrpSpPr>
        <p:grpSpPr>
          <a:xfrm>
            <a:off x="4138553" y="3002479"/>
            <a:ext cx="1394502" cy="1501218"/>
            <a:chOff x="-307767" y="-69850"/>
            <a:chExt cx="1983290" cy="2135064"/>
          </a:xfrm>
        </p:grpSpPr>
        <p:pic>
          <p:nvPicPr>
            <p:cNvPr id="23" name="Line" descr="Line">
              <a:extLst>
                <a:ext uri="{FF2B5EF4-FFF2-40B4-BE49-F238E27FC236}">
                  <a16:creationId xmlns:a16="http://schemas.microsoft.com/office/drawing/2014/main" id="{B739FAB9-D0EF-104D-BACC-EBBC2F255B69}"/>
                </a:ext>
              </a:extLst>
            </p:cNvPr>
            <p:cNvPicPr>
              <a:picLocks/>
            </p:cNvPicPr>
            <p:nvPr/>
          </p:nvPicPr>
          <p:blipFill>
            <a:blip r:embed="rId7"/>
            <a:stretch>
              <a:fillRect/>
            </a:stretch>
          </p:blipFill>
          <p:spPr>
            <a:xfrm rot="5400000">
              <a:off x="-1067094" y="689477"/>
              <a:ext cx="2135064" cy="616410"/>
            </a:xfrm>
            <a:prstGeom prst="rect">
              <a:avLst/>
            </a:prstGeom>
            <a:effectLst/>
          </p:spPr>
        </p:pic>
        <p:sp>
          <p:nvSpPr>
            <p:cNvPr id="24" name="Update">
              <a:extLst>
                <a:ext uri="{FF2B5EF4-FFF2-40B4-BE49-F238E27FC236}">
                  <a16:creationId xmlns:a16="http://schemas.microsoft.com/office/drawing/2014/main" id="{5AD62BC1-1740-974E-9E8E-D55314477F26}"/>
                </a:ext>
              </a:extLst>
            </p:cNvPr>
            <p:cNvSpPr txBox="1"/>
            <p:nvPr/>
          </p:nvSpPr>
          <p:spPr>
            <a:xfrm>
              <a:off x="236588" y="580098"/>
              <a:ext cx="143893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Update</a:t>
              </a:r>
            </a:p>
          </p:txBody>
        </p:sp>
      </p:grpSp>
      <p:grpSp>
        <p:nvGrpSpPr>
          <p:cNvPr id="25" name="Group">
            <a:extLst>
              <a:ext uri="{FF2B5EF4-FFF2-40B4-BE49-F238E27FC236}">
                <a16:creationId xmlns:a16="http://schemas.microsoft.com/office/drawing/2014/main" id="{5E817963-2B5B-D44E-A96D-E6193FA8265F}"/>
              </a:ext>
            </a:extLst>
          </p:cNvPr>
          <p:cNvGrpSpPr/>
          <p:nvPr/>
        </p:nvGrpSpPr>
        <p:grpSpPr>
          <a:xfrm>
            <a:off x="3712491" y="4301927"/>
            <a:ext cx="1297561" cy="1297561"/>
            <a:chOff x="0" y="0"/>
            <a:chExt cx="1845419" cy="1845419"/>
          </a:xfrm>
        </p:grpSpPr>
        <p:pic>
          <p:nvPicPr>
            <p:cNvPr id="26" name="text-icon.png" descr="text-icon.png">
              <a:extLst>
                <a:ext uri="{FF2B5EF4-FFF2-40B4-BE49-F238E27FC236}">
                  <a16:creationId xmlns:a16="http://schemas.microsoft.com/office/drawing/2014/main" id="{28450BEE-10F5-664B-831E-E535CC52AA16}"/>
                </a:ext>
              </a:extLst>
            </p:cNvPr>
            <p:cNvPicPr>
              <a:picLocks noChangeAspect="1"/>
            </p:cNvPicPr>
            <p:nvPr/>
          </p:nvPicPr>
          <p:blipFill>
            <a:blip r:embed="rId3"/>
            <a:stretch>
              <a:fillRect/>
            </a:stretch>
          </p:blipFill>
          <p:spPr>
            <a:xfrm>
              <a:off x="0" y="0"/>
              <a:ext cx="1756389" cy="1756389"/>
            </a:xfrm>
            <a:prstGeom prst="rect">
              <a:avLst/>
            </a:prstGeom>
            <a:ln w="12700" cap="flat">
              <a:noFill/>
              <a:miter lim="400000"/>
            </a:ln>
            <a:effectLst/>
          </p:spPr>
        </p:pic>
        <p:pic>
          <p:nvPicPr>
            <p:cNvPr id="27" name="text-icon.png" descr="text-icon.png">
              <a:extLst>
                <a:ext uri="{FF2B5EF4-FFF2-40B4-BE49-F238E27FC236}">
                  <a16:creationId xmlns:a16="http://schemas.microsoft.com/office/drawing/2014/main" id="{7B76F37F-D6BC-B643-A3BE-6C9C90936B3E}"/>
                </a:ext>
              </a:extLst>
            </p:cNvPr>
            <p:cNvPicPr>
              <a:picLocks noChangeAspect="1"/>
            </p:cNvPicPr>
            <p:nvPr/>
          </p:nvPicPr>
          <p:blipFill>
            <a:blip r:embed="rId3"/>
            <a:stretch>
              <a:fillRect/>
            </a:stretch>
          </p:blipFill>
          <p:spPr>
            <a:xfrm>
              <a:off x="44515" y="44515"/>
              <a:ext cx="1756389" cy="1756389"/>
            </a:xfrm>
            <a:prstGeom prst="rect">
              <a:avLst/>
            </a:prstGeom>
            <a:ln w="12700" cap="flat">
              <a:noFill/>
              <a:miter lim="400000"/>
            </a:ln>
            <a:effectLst/>
          </p:spPr>
        </p:pic>
        <p:pic>
          <p:nvPicPr>
            <p:cNvPr id="28" name="text-icon.png" descr="text-icon.png">
              <a:extLst>
                <a:ext uri="{FF2B5EF4-FFF2-40B4-BE49-F238E27FC236}">
                  <a16:creationId xmlns:a16="http://schemas.microsoft.com/office/drawing/2014/main" id="{A8501F39-03E5-A44F-AF8F-215E25BD5B16}"/>
                </a:ext>
              </a:extLst>
            </p:cNvPr>
            <p:cNvPicPr>
              <a:picLocks noChangeAspect="1"/>
            </p:cNvPicPr>
            <p:nvPr/>
          </p:nvPicPr>
          <p:blipFill>
            <a:blip r:embed="rId3"/>
            <a:stretch>
              <a:fillRect/>
            </a:stretch>
          </p:blipFill>
          <p:spPr>
            <a:xfrm>
              <a:off x="89030" y="89030"/>
              <a:ext cx="1756390" cy="1756390"/>
            </a:xfrm>
            <a:prstGeom prst="rect">
              <a:avLst/>
            </a:prstGeom>
            <a:ln w="12700" cap="flat">
              <a:noFill/>
              <a:miter lim="400000"/>
            </a:ln>
            <a:effectLst/>
          </p:spPr>
        </p:pic>
      </p:grpSp>
      <p:sp>
        <p:nvSpPr>
          <p:cNvPr id="29" name="Code">
            <a:extLst>
              <a:ext uri="{FF2B5EF4-FFF2-40B4-BE49-F238E27FC236}">
                <a16:creationId xmlns:a16="http://schemas.microsoft.com/office/drawing/2014/main" id="{9898A1C0-71D9-5641-93CC-0EFD15E25B85}"/>
              </a:ext>
            </a:extLst>
          </p:cNvPr>
          <p:cNvSpPr txBox="1"/>
          <p:nvPr/>
        </p:nvSpPr>
        <p:spPr>
          <a:xfrm>
            <a:off x="4078812" y="5504519"/>
            <a:ext cx="605936"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Code</a:t>
            </a:r>
          </a:p>
        </p:txBody>
      </p:sp>
      <p:pic>
        <p:nvPicPr>
          <p:cNvPr id="30" name="x.png" descr="x.png">
            <a:extLst>
              <a:ext uri="{FF2B5EF4-FFF2-40B4-BE49-F238E27FC236}">
                <a16:creationId xmlns:a16="http://schemas.microsoft.com/office/drawing/2014/main" id="{47821DF3-7899-6E40-9D11-D2786FF3B18D}"/>
              </a:ext>
            </a:extLst>
          </p:cNvPr>
          <p:cNvPicPr>
            <a:picLocks noChangeAspect="1"/>
          </p:cNvPicPr>
          <p:nvPr/>
        </p:nvPicPr>
        <p:blipFill>
          <a:blip r:embed="rId8"/>
          <a:stretch>
            <a:fillRect/>
          </a:stretch>
        </p:blipFill>
        <p:spPr>
          <a:xfrm>
            <a:off x="3659776" y="4301927"/>
            <a:ext cx="1402990" cy="1402990"/>
          </a:xfrm>
          <a:prstGeom prst="rect">
            <a:avLst/>
          </a:prstGeom>
          <a:ln w="12700">
            <a:miter lim="400000"/>
          </a:ln>
        </p:spPr>
      </p:pic>
      <p:grpSp>
        <p:nvGrpSpPr>
          <p:cNvPr id="31" name="Group">
            <a:extLst>
              <a:ext uri="{FF2B5EF4-FFF2-40B4-BE49-F238E27FC236}">
                <a16:creationId xmlns:a16="http://schemas.microsoft.com/office/drawing/2014/main" id="{CF789529-57B9-BE40-A8D3-E859EAE75AC7}"/>
              </a:ext>
            </a:extLst>
          </p:cNvPr>
          <p:cNvGrpSpPr/>
          <p:nvPr/>
        </p:nvGrpSpPr>
        <p:grpSpPr>
          <a:xfrm>
            <a:off x="4886267" y="1778148"/>
            <a:ext cx="2387287" cy="579607"/>
            <a:chOff x="-69850" y="40992"/>
            <a:chExt cx="3395251" cy="824330"/>
          </a:xfrm>
        </p:grpSpPr>
        <p:pic>
          <p:nvPicPr>
            <p:cNvPr id="32" name="Line" descr="Line">
              <a:extLst>
                <a:ext uri="{FF2B5EF4-FFF2-40B4-BE49-F238E27FC236}">
                  <a16:creationId xmlns:a16="http://schemas.microsoft.com/office/drawing/2014/main" id="{49518B20-2F3A-A34D-ABD4-CFA6AF9EC3AB}"/>
                </a:ext>
              </a:extLst>
            </p:cNvPr>
            <p:cNvPicPr>
              <a:picLocks/>
            </p:cNvPicPr>
            <p:nvPr/>
          </p:nvPicPr>
          <p:blipFill>
            <a:blip r:embed="rId6"/>
            <a:stretch>
              <a:fillRect/>
            </a:stretch>
          </p:blipFill>
          <p:spPr>
            <a:xfrm>
              <a:off x="-69850" y="248912"/>
              <a:ext cx="3395251" cy="616410"/>
            </a:xfrm>
            <a:prstGeom prst="rect">
              <a:avLst/>
            </a:prstGeom>
            <a:effectLst/>
          </p:spPr>
        </p:pic>
        <p:sp>
          <p:nvSpPr>
            <p:cNvPr id="33" name="Push">
              <a:extLst>
                <a:ext uri="{FF2B5EF4-FFF2-40B4-BE49-F238E27FC236}">
                  <a16:creationId xmlns:a16="http://schemas.microsoft.com/office/drawing/2014/main" id="{971E7E24-900D-BD4C-A16A-2936EF6857A0}"/>
                </a:ext>
              </a:extLst>
            </p:cNvPr>
            <p:cNvSpPr txBox="1"/>
            <p:nvPr/>
          </p:nvSpPr>
          <p:spPr>
            <a:xfrm>
              <a:off x="859085" y="40992"/>
              <a:ext cx="1019083"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Push</a:t>
              </a:r>
            </a:p>
          </p:txBody>
        </p:sp>
      </p:grpSp>
      <p:grpSp>
        <p:nvGrpSpPr>
          <p:cNvPr id="34" name="Group">
            <a:extLst>
              <a:ext uri="{FF2B5EF4-FFF2-40B4-BE49-F238E27FC236}">
                <a16:creationId xmlns:a16="http://schemas.microsoft.com/office/drawing/2014/main" id="{59CF28A4-FB7A-6A4F-9691-678543BE5EDC}"/>
              </a:ext>
            </a:extLst>
          </p:cNvPr>
          <p:cNvGrpSpPr/>
          <p:nvPr/>
        </p:nvGrpSpPr>
        <p:grpSpPr>
          <a:xfrm>
            <a:off x="7628964" y="2806026"/>
            <a:ext cx="962150" cy="1501218"/>
            <a:chOff x="-307767" y="-69850"/>
            <a:chExt cx="1368390" cy="2135064"/>
          </a:xfrm>
        </p:grpSpPr>
        <p:pic>
          <p:nvPicPr>
            <p:cNvPr id="35" name="Line" descr="Line">
              <a:extLst>
                <a:ext uri="{FF2B5EF4-FFF2-40B4-BE49-F238E27FC236}">
                  <a16:creationId xmlns:a16="http://schemas.microsoft.com/office/drawing/2014/main" id="{A93F5FB6-126A-094B-89C3-093977CE4C68}"/>
                </a:ext>
              </a:extLst>
            </p:cNvPr>
            <p:cNvPicPr>
              <a:picLocks/>
            </p:cNvPicPr>
            <p:nvPr/>
          </p:nvPicPr>
          <p:blipFill>
            <a:blip r:embed="rId7"/>
            <a:stretch>
              <a:fillRect/>
            </a:stretch>
          </p:blipFill>
          <p:spPr>
            <a:xfrm rot="5400000">
              <a:off x="-1067094" y="689477"/>
              <a:ext cx="2135064" cy="616410"/>
            </a:xfrm>
            <a:prstGeom prst="rect">
              <a:avLst/>
            </a:prstGeom>
            <a:effectLst/>
          </p:spPr>
        </p:pic>
        <p:sp>
          <p:nvSpPr>
            <p:cNvPr id="36" name="Pull">
              <a:extLst>
                <a:ext uri="{FF2B5EF4-FFF2-40B4-BE49-F238E27FC236}">
                  <a16:creationId xmlns:a16="http://schemas.microsoft.com/office/drawing/2014/main" id="{344D0BD1-E03B-7349-84B2-26EAC529E920}"/>
                </a:ext>
              </a:extLst>
            </p:cNvPr>
            <p:cNvSpPr txBox="1"/>
            <p:nvPr/>
          </p:nvSpPr>
          <p:spPr>
            <a:xfrm>
              <a:off x="198848" y="580098"/>
              <a:ext cx="86177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Pull</a:t>
              </a:r>
            </a:p>
          </p:txBody>
        </p:sp>
      </p:grpSp>
      <p:pic>
        <p:nvPicPr>
          <p:cNvPr id="37" name="Line" descr="Line">
            <a:extLst>
              <a:ext uri="{FF2B5EF4-FFF2-40B4-BE49-F238E27FC236}">
                <a16:creationId xmlns:a16="http://schemas.microsoft.com/office/drawing/2014/main" id="{84E35E09-5C27-C443-918A-1A9F30F10875}"/>
              </a:ext>
            </a:extLst>
          </p:cNvPr>
          <p:cNvPicPr>
            <a:picLocks/>
          </p:cNvPicPr>
          <p:nvPr/>
        </p:nvPicPr>
        <p:blipFill>
          <a:blip r:embed="rId9"/>
          <a:stretch>
            <a:fillRect/>
          </a:stretch>
        </p:blipFill>
        <p:spPr>
          <a:xfrm rot="10800000">
            <a:off x="4857164" y="4679767"/>
            <a:ext cx="2391927" cy="433413"/>
          </a:xfrm>
          <a:prstGeom prst="rect">
            <a:avLst/>
          </a:prstGeom>
        </p:spPr>
      </p:pic>
      <p:grpSp>
        <p:nvGrpSpPr>
          <p:cNvPr id="38" name="Group">
            <a:extLst>
              <a:ext uri="{FF2B5EF4-FFF2-40B4-BE49-F238E27FC236}">
                <a16:creationId xmlns:a16="http://schemas.microsoft.com/office/drawing/2014/main" id="{FEB363A4-D117-3A4E-AD26-51A5B667BD8E}"/>
              </a:ext>
            </a:extLst>
          </p:cNvPr>
          <p:cNvGrpSpPr/>
          <p:nvPr/>
        </p:nvGrpSpPr>
        <p:grpSpPr>
          <a:xfrm>
            <a:off x="3706171" y="4301927"/>
            <a:ext cx="1297561" cy="1297561"/>
            <a:chOff x="0" y="0"/>
            <a:chExt cx="1845419" cy="1845419"/>
          </a:xfrm>
        </p:grpSpPr>
        <p:pic>
          <p:nvPicPr>
            <p:cNvPr id="39" name="text-icon.png" descr="text-icon.png">
              <a:extLst>
                <a:ext uri="{FF2B5EF4-FFF2-40B4-BE49-F238E27FC236}">
                  <a16:creationId xmlns:a16="http://schemas.microsoft.com/office/drawing/2014/main" id="{E020FBCC-F8E4-A040-AD33-6C983DAE55B1}"/>
                </a:ext>
              </a:extLst>
            </p:cNvPr>
            <p:cNvPicPr>
              <a:picLocks noChangeAspect="1"/>
            </p:cNvPicPr>
            <p:nvPr/>
          </p:nvPicPr>
          <p:blipFill>
            <a:blip r:embed="rId3"/>
            <a:stretch>
              <a:fillRect/>
            </a:stretch>
          </p:blipFill>
          <p:spPr>
            <a:xfrm>
              <a:off x="0" y="0"/>
              <a:ext cx="1756389" cy="1756389"/>
            </a:xfrm>
            <a:prstGeom prst="rect">
              <a:avLst/>
            </a:prstGeom>
            <a:ln w="12700" cap="flat">
              <a:noFill/>
              <a:miter lim="400000"/>
            </a:ln>
            <a:effectLst/>
          </p:spPr>
        </p:pic>
        <p:pic>
          <p:nvPicPr>
            <p:cNvPr id="40" name="text-icon.png" descr="text-icon.png">
              <a:extLst>
                <a:ext uri="{FF2B5EF4-FFF2-40B4-BE49-F238E27FC236}">
                  <a16:creationId xmlns:a16="http://schemas.microsoft.com/office/drawing/2014/main" id="{6C81A53D-DD5B-4A49-B63B-F7DEE3A2D53B}"/>
                </a:ext>
              </a:extLst>
            </p:cNvPr>
            <p:cNvPicPr>
              <a:picLocks noChangeAspect="1"/>
            </p:cNvPicPr>
            <p:nvPr/>
          </p:nvPicPr>
          <p:blipFill>
            <a:blip r:embed="rId3"/>
            <a:stretch>
              <a:fillRect/>
            </a:stretch>
          </p:blipFill>
          <p:spPr>
            <a:xfrm>
              <a:off x="44515" y="44515"/>
              <a:ext cx="1756389" cy="1756389"/>
            </a:xfrm>
            <a:prstGeom prst="rect">
              <a:avLst/>
            </a:prstGeom>
            <a:ln w="12700" cap="flat">
              <a:noFill/>
              <a:miter lim="400000"/>
            </a:ln>
            <a:effectLst/>
          </p:spPr>
        </p:pic>
        <p:pic>
          <p:nvPicPr>
            <p:cNvPr id="41" name="text-icon.png" descr="text-icon.png">
              <a:extLst>
                <a:ext uri="{FF2B5EF4-FFF2-40B4-BE49-F238E27FC236}">
                  <a16:creationId xmlns:a16="http://schemas.microsoft.com/office/drawing/2014/main" id="{7EAD7EE8-BD82-C544-BC9D-77E220E25411}"/>
                </a:ext>
              </a:extLst>
            </p:cNvPr>
            <p:cNvPicPr>
              <a:picLocks noChangeAspect="1"/>
            </p:cNvPicPr>
            <p:nvPr/>
          </p:nvPicPr>
          <p:blipFill>
            <a:blip r:embed="rId3"/>
            <a:stretch>
              <a:fillRect/>
            </a:stretch>
          </p:blipFill>
          <p:spPr>
            <a:xfrm>
              <a:off x="89030" y="89030"/>
              <a:ext cx="1756390" cy="1756390"/>
            </a:xfrm>
            <a:prstGeom prst="rect">
              <a:avLst/>
            </a:prstGeom>
            <a:ln w="12700" cap="flat">
              <a:noFill/>
              <a:miter lim="400000"/>
            </a:ln>
            <a:effectLst/>
          </p:spPr>
        </p:pic>
      </p:grpSp>
      <p:sp>
        <p:nvSpPr>
          <p:cNvPr id="42" name="Code">
            <a:extLst>
              <a:ext uri="{FF2B5EF4-FFF2-40B4-BE49-F238E27FC236}">
                <a16:creationId xmlns:a16="http://schemas.microsoft.com/office/drawing/2014/main" id="{73AA6493-C968-794D-AAB1-EDB2B8E2C8A7}"/>
              </a:ext>
            </a:extLst>
          </p:cNvPr>
          <p:cNvSpPr txBox="1"/>
          <p:nvPr/>
        </p:nvSpPr>
        <p:spPr>
          <a:xfrm>
            <a:off x="4082339" y="5518678"/>
            <a:ext cx="605936"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Code</a:t>
            </a:r>
          </a:p>
        </p:txBody>
      </p:sp>
      <p:pic>
        <p:nvPicPr>
          <p:cNvPr id="43" name="user-23874_640.png" descr="user-23874_640.png">
            <a:extLst>
              <a:ext uri="{FF2B5EF4-FFF2-40B4-BE49-F238E27FC236}">
                <a16:creationId xmlns:a16="http://schemas.microsoft.com/office/drawing/2014/main" id="{1EE699D7-883C-8442-89C7-8FB50A51931B}"/>
              </a:ext>
            </a:extLst>
          </p:cNvPr>
          <p:cNvPicPr>
            <a:picLocks noChangeAspect="1"/>
          </p:cNvPicPr>
          <p:nvPr/>
        </p:nvPicPr>
        <p:blipFill>
          <a:blip r:embed="rId10"/>
          <a:stretch>
            <a:fillRect/>
          </a:stretch>
        </p:blipFill>
        <p:spPr>
          <a:xfrm>
            <a:off x="3411912" y="3938117"/>
            <a:ext cx="762729" cy="1173428"/>
          </a:xfrm>
          <a:prstGeom prst="rect">
            <a:avLst/>
          </a:prstGeom>
          <a:ln w="12700">
            <a:miter lim="400000"/>
          </a:ln>
        </p:spPr>
      </p:pic>
      <p:sp>
        <p:nvSpPr>
          <p:cNvPr id="44" name="Changed…">
            <a:extLst>
              <a:ext uri="{FF2B5EF4-FFF2-40B4-BE49-F238E27FC236}">
                <a16:creationId xmlns:a16="http://schemas.microsoft.com/office/drawing/2014/main" id="{CD169120-1FC5-5E4E-8604-DB78D99C74CA}"/>
              </a:ext>
            </a:extLst>
          </p:cNvPr>
          <p:cNvSpPr txBox="1"/>
          <p:nvPr/>
        </p:nvSpPr>
        <p:spPr>
          <a:xfrm>
            <a:off x="3891469" y="5479769"/>
            <a:ext cx="1039836"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Changed </a:t>
            </a:r>
          </a:p>
          <a:p>
            <a:r>
              <a:rPr sz="2000" dirty="0"/>
              <a:t>Code</a:t>
            </a:r>
          </a:p>
        </p:txBody>
      </p:sp>
      <p:grpSp>
        <p:nvGrpSpPr>
          <p:cNvPr id="45" name="Group">
            <a:extLst>
              <a:ext uri="{FF2B5EF4-FFF2-40B4-BE49-F238E27FC236}">
                <a16:creationId xmlns:a16="http://schemas.microsoft.com/office/drawing/2014/main" id="{5B3815ED-546F-3F41-AF0A-EAF8334F45D0}"/>
              </a:ext>
            </a:extLst>
          </p:cNvPr>
          <p:cNvGrpSpPr/>
          <p:nvPr/>
        </p:nvGrpSpPr>
        <p:grpSpPr>
          <a:xfrm>
            <a:off x="4829077" y="5168047"/>
            <a:ext cx="2466758" cy="928344"/>
            <a:chOff x="-223838" y="4227263"/>
            <a:chExt cx="3508277" cy="1320310"/>
          </a:xfrm>
        </p:grpSpPr>
        <p:pic>
          <p:nvPicPr>
            <p:cNvPr id="46" name="Connection Line" descr="Connection Line">
              <a:extLst>
                <a:ext uri="{FF2B5EF4-FFF2-40B4-BE49-F238E27FC236}">
                  <a16:creationId xmlns:a16="http://schemas.microsoft.com/office/drawing/2014/main" id="{4231D5B3-4169-954D-BB56-4480EAE1C3E3}"/>
                </a:ext>
              </a:extLst>
            </p:cNvPr>
            <p:cNvPicPr>
              <a:picLocks/>
            </p:cNvPicPr>
            <p:nvPr/>
          </p:nvPicPr>
          <p:blipFill>
            <a:blip r:embed="rId11"/>
            <a:stretch>
              <a:fillRect/>
            </a:stretch>
          </p:blipFill>
          <p:spPr>
            <a:xfrm>
              <a:off x="-223838" y="4227263"/>
              <a:ext cx="3508277" cy="1320310"/>
            </a:xfrm>
            <a:prstGeom prst="rect">
              <a:avLst/>
            </a:prstGeom>
            <a:effectLst/>
          </p:spPr>
        </p:pic>
        <p:sp>
          <p:nvSpPr>
            <p:cNvPr id="47" name="Commit">
              <a:extLst>
                <a:ext uri="{FF2B5EF4-FFF2-40B4-BE49-F238E27FC236}">
                  <a16:creationId xmlns:a16="http://schemas.microsoft.com/office/drawing/2014/main" id="{5F57FE98-05BB-A846-95E0-069611F3D42C}"/>
                </a:ext>
              </a:extLst>
            </p:cNvPr>
            <p:cNvSpPr txBox="1"/>
            <p:nvPr/>
          </p:nvSpPr>
          <p:spPr>
            <a:xfrm>
              <a:off x="658318" y="4617326"/>
              <a:ext cx="1584480"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Commit</a:t>
              </a:r>
            </a:p>
          </p:txBody>
        </p:sp>
      </p:grpSp>
      <p:grpSp>
        <p:nvGrpSpPr>
          <p:cNvPr id="48" name="Group">
            <a:extLst>
              <a:ext uri="{FF2B5EF4-FFF2-40B4-BE49-F238E27FC236}">
                <a16:creationId xmlns:a16="http://schemas.microsoft.com/office/drawing/2014/main" id="{9C4B6A0E-7405-6C4E-AD43-322D77B7F9A0}"/>
              </a:ext>
            </a:extLst>
          </p:cNvPr>
          <p:cNvGrpSpPr/>
          <p:nvPr/>
        </p:nvGrpSpPr>
        <p:grpSpPr>
          <a:xfrm>
            <a:off x="6020580" y="2659005"/>
            <a:ext cx="1396782" cy="1656472"/>
            <a:chOff x="-434254" y="2751632"/>
            <a:chExt cx="1986532" cy="2355870"/>
          </a:xfrm>
        </p:grpSpPr>
        <p:pic>
          <p:nvPicPr>
            <p:cNvPr id="49" name="Connection Line" descr="Connection Line">
              <a:extLst>
                <a:ext uri="{FF2B5EF4-FFF2-40B4-BE49-F238E27FC236}">
                  <a16:creationId xmlns:a16="http://schemas.microsoft.com/office/drawing/2014/main" id="{EDBC3642-8D1D-214B-84CF-D7CD4717CEBA}"/>
                </a:ext>
              </a:extLst>
            </p:cNvPr>
            <p:cNvPicPr>
              <a:picLocks/>
            </p:cNvPicPr>
            <p:nvPr/>
          </p:nvPicPr>
          <p:blipFill>
            <a:blip r:embed="rId12"/>
            <a:stretch>
              <a:fillRect/>
            </a:stretch>
          </p:blipFill>
          <p:spPr>
            <a:xfrm>
              <a:off x="737975" y="2751632"/>
              <a:ext cx="814303" cy="2355870"/>
            </a:xfrm>
            <a:prstGeom prst="rect">
              <a:avLst/>
            </a:prstGeom>
            <a:effectLst/>
          </p:spPr>
        </p:pic>
        <p:sp>
          <p:nvSpPr>
            <p:cNvPr id="50" name="Push">
              <a:extLst>
                <a:ext uri="{FF2B5EF4-FFF2-40B4-BE49-F238E27FC236}">
                  <a16:creationId xmlns:a16="http://schemas.microsoft.com/office/drawing/2014/main" id="{A907E730-A015-264A-87C5-D92DEFEDA47A}"/>
                </a:ext>
              </a:extLst>
            </p:cNvPr>
            <p:cNvSpPr txBox="1"/>
            <p:nvPr/>
          </p:nvSpPr>
          <p:spPr>
            <a:xfrm>
              <a:off x="-434254" y="3779126"/>
              <a:ext cx="1019082"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Push</a:t>
              </a:r>
            </a:p>
          </p:txBody>
        </p:sp>
      </p:grpSp>
      <p:grpSp>
        <p:nvGrpSpPr>
          <p:cNvPr id="51" name="Group">
            <a:extLst>
              <a:ext uri="{FF2B5EF4-FFF2-40B4-BE49-F238E27FC236}">
                <a16:creationId xmlns:a16="http://schemas.microsoft.com/office/drawing/2014/main" id="{F8AC10E0-6EF5-684C-B439-5D51BFBDAB3B}"/>
              </a:ext>
            </a:extLst>
          </p:cNvPr>
          <p:cNvGrpSpPr/>
          <p:nvPr/>
        </p:nvGrpSpPr>
        <p:grpSpPr>
          <a:xfrm>
            <a:off x="4916454" y="2252998"/>
            <a:ext cx="2351250" cy="901159"/>
            <a:chOff x="-1864867" y="5514297"/>
            <a:chExt cx="3343998" cy="1281647"/>
          </a:xfrm>
        </p:grpSpPr>
        <p:pic>
          <p:nvPicPr>
            <p:cNvPr id="52" name="Connection Line" descr="Connection Line">
              <a:extLst>
                <a:ext uri="{FF2B5EF4-FFF2-40B4-BE49-F238E27FC236}">
                  <a16:creationId xmlns:a16="http://schemas.microsoft.com/office/drawing/2014/main" id="{3C75ADBD-8C08-8245-9895-55FD9E2CFA51}"/>
                </a:ext>
              </a:extLst>
            </p:cNvPr>
            <p:cNvPicPr>
              <a:picLocks/>
            </p:cNvPicPr>
            <p:nvPr/>
          </p:nvPicPr>
          <p:blipFill>
            <a:blip r:embed="rId13"/>
            <a:stretch>
              <a:fillRect/>
            </a:stretch>
          </p:blipFill>
          <p:spPr>
            <a:xfrm>
              <a:off x="-1864867" y="5514297"/>
              <a:ext cx="3343998" cy="843059"/>
            </a:xfrm>
            <a:prstGeom prst="rect">
              <a:avLst/>
            </a:prstGeom>
            <a:effectLst/>
          </p:spPr>
        </p:pic>
        <p:sp>
          <p:nvSpPr>
            <p:cNvPr id="53" name="Pull">
              <a:extLst>
                <a:ext uri="{FF2B5EF4-FFF2-40B4-BE49-F238E27FC236}">
                  <a16:creationId xmlns:a16="http://schemas.microsoft.com/office/drawing/2014/main" id="{12CF5789-C303-4048-AF20-85B12F3198F7}"/>
                </a:ext>
              </a:extLst>
            </p:cNvPr>
            <p:cNvSpPr txBox="1"/>
            <p:nvPr/>
          </p:nvSpPr>
          <p:spPr>
            <a:xfrm>
              <a:off x="-738893" y="6255625"/>
              <a:ext cx="861775"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Pull</a:t>
              </a:r>
            </a:p>
          </p:txBody>
        </p:sp>
      </p:grpSp>
      <p:sp>
        <p:nvSpPr>
          <p:cNvPr id="54" name="Changed…">
            <a:extLst>
              <a:ext uri="{FF2B5EF4-FFF2-40B4-BE49-F238E27FC236}">
                <a16:creationId xmlns:a16="http://schemas.microsoft.com/office/drawing/2014/main" id="{44CF44AE-B823-794F-BE47-7EECF20B73F8}"/>
              </a:ext>
            </a:extLst>
          </p:cNvPr>
          <p:cNvSpPr txBox="1"/>
          <p:nvPr/>
        </p:nvSpPr>
        <p:spPr>
          <a:xfrm>
            <a:off x="180314" y="2658329"/>
            <a:ext cx="1039836"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Changed </a:t>
            </a:r>
          </a:p>
          <a:p>
            <a:r>
              <a:rPr sz="2000"/>
              <a:t>Code</a:t>
            </a:r>
          </a:p>
        </p:txBody>
      </p:sp>
      <p:grpSp>
        <p:nvGrpSpPr>
          <p:cNvPr id="55" name="Group">
            <a:extLst>
              <a:ext uri="{FF2B5EF4-FFF2-40B4-BE49-F238E27FC236}">
                <a16:creationId xmlns:a16="http://schemas.microsoft.com/office/drawing/2014/main" id="{4B72EA14-313F-F94F-BE56-4E3912138D54}"/>
              </a:ext>
            </a:extLst>
          </p:cNvPr>
          <p:cNvGrpSpPr/>
          <p:nvPr/>
        </p:nvGrpSpPr>
        <p:grpSpPr>
          <a:xfrm>
            <a:off x="7057379" y="1085991"/>
            <a:ext cx="1877492" cy="2004494"/>
            <a:chOff x="53407" y="-47217"/>
            <a:chExt cx="2670208" cy="2850837"/>
          </a:xfrm>
        </p:grpSpPr>
        <p:grpSp>
          <p:nvGrpSpPr>
            <p:cNvPr id="56" name="Group">
              <a:extLst>
                <a:ext uri="{FF2B5EF4-FFF2-40B4-BE49-F238E27FC236}">
                  <a16:creationId xmlns:a16="http://schemas.microsoft.com/office/drawing/2014/main" id="{FFC4A82C-2B5B-A443-BE4F-EB38660B0384}"/>
                </a:ext>
              </a:extLst>
            </p:cNvPr>
            <p:cNvGrpSpPr/>
            <p:nvPr/>
          </p:nvGrpSpPr>
          <p:grpSpPr>
            <a:xfrm>
              <a:off x="53407" y="-47217"/>
              <a:ext cx="2200690" cy="2741559"/>
              <a:chOff x="53408" y="-47217"/>
              <a:chExt cx="2200688" cy="2741558"/>
            </a:xfrm>
          </p:grpSpPr>
          <p:pic>
            <p:nvPicPr>
              <p:cNvPr id="58" name="repo.png" descr="repo.png">
                <a:extLst>
                  <a:ext uri="{FF2B5EF4-FFF2-40B4-BE49-F238E27FC236}">
                    <a16:creationId xmlns:a16="http://schemas.microsoft.com/office/drawing/2014/main" id="{332864E9-22E9-3741-9BE3-5B63A42980C2}"/>
                  </a:ext>
                </a:extLst>
              </p:cNvPr>
              <p:cNvPicPr>
                <a:picLocks noChangeAspect="1"/>
              </p:cNvPicPr>
              <p:nvPr/>
            </p:nvPicPr>
            <p:blipFill>
              <a:blip r:embed="rId5"/>
              <a:srcRect/>
              <a:stretch>
                <a:fillRect/>
              </a:stretch>
            </p:blipFill>
            <p:spPr>
              <a:xfrm>
                <a:off x="53408" y="535466"/>
                <a:ext cx="2200688" cy="2158875"/>
              </a:xfrm>
              <a:prstGeom prst="rect">
                <a:avLst/>
              </a:prstGeom>
              <a:ln w="12700" cap="flat">
                <a:noFill/>
                <a:miter lim="400000"/>
              </a:ln>
              <a:effectLst/>
            </p:spPr>
          </p:pic>
          <p:sp>
            <p:nvSpPr>
              <p:cNvPr id="59" name="Repository">
                <a:extLst>
                  <a:ext uri="{FF2B5EF4-FFF2-40B4-BE49-F238E27FC236}">
                    <a16:creationId xmlns:a16="http://schemas.microsoft.com/office/drawing/2014/main" id="{EB4F8C79-4EB4-D44B-A071-F0426F35C7F0}"/>
                  </a:ext>
                </a:extLst>
              </p:cNvPr>
              <p:cNvSpPr txBox="1"/>
              <p:nvPr/>
            </p:nvSpPr>
            <p:spPr>
              <a:xfrm>
                <a:off x="369853" y="-47217"/>
                <a:ext cx="1692632"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pic>
          <p:nvPicPr>
            <p:cNvPr id="57" name="world-306020_640.png" descr="world-306020_640.png">
              <a:extLst>
                <a:ext uri="{FF2B5EF4-FFF2-40B4-BE49-F238E27FC236}">
                  <a16:creationId xmlns:a16="http://schemas.microsoft.com/office/drawing/2014/main" id="{698FF367-F63D-C342-BB87-60054E584814}"/>
                </a:ext>
              </a:extLst>
            </p:cNvPr>
            <p:cNvPicPr>
              <a:picLocks noChangeAspect="1"/>
            </p:cNvPicPr>
            <p:nvPr/>
          </p:nvPicPr>
          <p:blipFill>
            <a:blip r:embed="rId14"/>
            <a:stretch>
              <a:fillRect/>
            </a:stretch>
          </p:blipFill>
          <p:spPr>
            <a:xfrm>
              <a:off x="1282479" y="1533619"/>
              <a:ext cx="1441136" cy="1270001"/>
            </a:xfrm>
            <a:prstGeom prst="rect">
              <a:avLst/>
            </a:prstGeom>
            <a:ln w="12700" cap="flat">
              <a:noFill/>
              <a:miter lim="400000"/>
            </a:ln>
            <a:effectLst/>
          </p:spPr>
        </p:pic>
      </p:grpSp>
    </p:spTree>
    <p:extLst>
      <p:ext uri="{BB962C8B-B14F-4D97-AF65-F5344CB8AC3E}">
        <p14:creationId xmlns:p14="http://schemas.microsoft.com/office/powerpoint/2010/main" val="41565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13"/>
                                        </p:tgtEl>
                                        <p:attrNameLst>
                                          <p:attrName>style.visibility</p:attrName>
                                        </p:attrNameLst>
                                      </p:cBhvr>
                                      <p:to>
                                        <p:strVal val="visible"/>
                                      </p:to>
                                    </p:set>
                                  </p:childTnLst>
                                </p:cTn>
                              </p:par>
                            </p:childTnLst>
                          </p:cTn>
                        </p:par>
                        <p:par>
                          <p:cTn id="42" fill="hold">
                            <p:stCondLst>
                              <p:cond delay="0"/>
                            </p:stCondLst>
                            <p:childTnLst>
                              <p:par>
                                <p:cTn id="43" presetID="35" presetClass="emph" presetSubtype="0" repeatCount="10000" fill="hold" grpId="1" nodeType="afterEffect">
                                  <p:stCondLst>
                                    <p:cond delay="0"/>
                                  </p:stCondLst>
                                  <p:childTnLst>
                                    <p:anim calcmode="discrete" valueType="str">
                                      <p:cBhvr>
                                        <p:cTn id="44" dur="3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iterate>
                                    <p:tmAbs val="0"/>
                                  </p:iterate>
                                  <p:childTnLst>
                                    <p:set>
                                      <p:cBhvr>
                                        <p:cTn id="48" fill="hold">
                                          <p:stCondLst>
                                            <p:cond delay="0"/>
                                          </p:stCondLst>
                                        </p:cTn>
                                        <p:tgtEl>
                                          <p:spTgt spid="22"/>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grpId="1" nodeType="afterEffect">
                                  <p:stCondLst>
                                    <p:cond delay="0"/>
                                  </p:stCondLst>
                                  <p:iterate>
                                    <p:tmAbs val="0"/>
                                  </p:iterate>
                                  <p:childTnLst>
                                    <p:set>
                                      <p:cBhvr>
                                        <p:cTn id="51" fill="hold">
                                          <p:stCondLst>
                                            <p:cond delay="0"/>
                                          </p:stCondLst>
                                        </p:cTn>
                                        <p:tgtEl>
                                          <p:spTgt spid="30"/>
                                        </p:tgtEl>
                                        <p:attrNameLst>
                                          <p:attrName>style.visibility</p:attrName>
                                        </p:attrNameLst>
                                      </p:cBhvr>
                                      <p:to>
                                        <p:strVal val="hidden"/>
                                      </p:to>
                                    </p:set>
                                  </p:childTnLst>
                                </p:cTn>
                              </p:par>
                            </p:childTnLst>
                          </p:cTn>
                        </p:par>
                        <p:par>
                          <p:cTn id="52" fill="hold">
                            <p:stCondLst>
                              <p:cond delay="0"/>
                            </p:stCondLst>
                            <p:childTnLst>
                              <p:par>
                                <p:cTn id="53" presetID="1" presetClass="exit" presetSubtype="0" fill="hold" grpId="1" nodeType="afterEffect">
                                  <p:stCondLst>
                                    <p:cond delay="0"/>
                                  </p:stCondLst>
                                  <p:iterate>
                                    <p:tmAbs val="0"/>
                                  </p:iterate>
                                  <p:childTnLst>
                                    <p:set>
                                      <p:cBhvr>
                                        <p:cTn id="54" fill="hold">
                                          <p:stCondLst>
                                            <p:cond delay="0"/>
                                          </p:stCondLst>
                                        </p:cTn>
                                        <p:tgtEl>
                                          <p:spTgt spid="25"/>
                                        </p:tgtEl>
                                        <p:attrNameLst>
                                          <p:attrName>style.visibility</p:attrName>
                                        </p:attrNameLst>
                                      </p:cBhvr>
                                      <p:to>
                                        <p:strVal val="hidden"/>
                                      </p:to>
                                    </p:set>
                                  </p:childTnLst>
                                </p:cTn>
                              </p:par>
                            </p:childTnLst>
                          </p:cTn>
                        </p:par>
                        <p:par>
                          <p:cTn id="55" fill="hold">
                            <p:stCondLst>
                              <p:cond delay="0"/>
                            </p:stCondLst>
                            <p:childTnLst>
                              <p:par>
                                <p:cTn id="56" presetID="1" presetClass="exit" presetSubtype="0" fill="hold" grpId="1" nodeType="afterEffect">
                                  <p:stCondLst>
                                    <p:cond delay="0"/>
                                  </p:stCondLst>
                                  <p:iterate>
                                    <p:tmAbs val="0"/>
                                  </p:iterate>
                                  <p:childTnLst>
                                    <p:set>
                                      <p:cBhvr>
                                        <p:cTn id="57" fill="hold">
                                          <p:stCondLst>
                                            <p:cond delay="0"/>
                                          </p:stCondLst>
                                        </p:cTn>
                                        <p:tgtEl>
                                          <p:spTgt spid="2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p:tmAbs val="0"/>
                                  </p:iterate>
                                  <p:childTnLst>
                                    <p:set>
                                      <p:cBhvr>
                                        <p:cTn id="61" fill="hold"/>
                                        <p:tgtEl>
                                          <p:spTgt spid="5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p:tmAbs val="0"/>
                                  </p:iterate>
                                  <p:childTnLst>
                                    <p:set>
                                      <p:cBhvr>
                                        <p:cTn id="65" fill="hold"/>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p:tmAbs val="0"/>
                                  </p:iterate>
                                  <p:childTnLst>
                                    <p:set>
                                      <p:cBhvr>
                                        <p:cTn id="69" fill="hold"/>
                                        <p:tgtEl>
                                          <p:spTgt spid="34"/>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p:tmAbs val="0"/>
                                  </p:iterate>
                                  <p:childTnLst>
                                    <p:set>
                                      <p:cBhvr>
                                        <p:cTn id="76" fill="hold"/>
                                        <p:tgtEl>
                                          <p:spTgt spid="37"/>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p:tmAbs val="0"/>
                                  </p:iterate>
                                  <p:childTnLst>
                                    <p:set>
                                      <p:cBhvr>
                                        <p:cTn id="79" fill="hold"/>
                                        <p:tgtEl>
                                          <p:spTgt spid="38"/>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p:tmAbs val="0"/>
                                  </p:iterate>
                                  <p:childTnLst>
                                    <p:set>
                                      <p:cBhvr>
                                        <p:cTn id="82" fill="hold"/>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iterate>
                                    <p:tmAbs val="0"/>
                                  </p:iterate>
                                  <p:childTnLst>
                                    <p:set>
                                      <p:cBhvr>
                                        <p:cTn id="86" fill="hold">
                                          <p:stCondLst>
                                            <p:cond delay="0"/>
                                          </p:stCondLst>
                                        </p:cTn>
                                        <p:tgtEl>
                                          <p:spTgt spid="42"/>
                                        </p:tgtEl>
                                        <p:attrNameLst>
                                          <p:attrName>style.visibility</p:attrName>
                                        </p:attrNameLst>
                                      </p:cBhvr>
                                      <p:to>
                                        <p:strVal val="hidden"/>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4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iterate>
                                    <p:tmAbs val="0"/>
                                  </p:iterate>
                                  <p:childTnLst>
                                    <p:set>
                                      <p:cBhvr>
                                        <p:cTn id="93" fill="hold"/>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iterate>
                                    <p:tmAbs val="0"/>
                                  </p:iterate>
                                  <p:childTnLst>
                                    <p:set>
                                      <p:cBhvr>
                                        <p:cTn id="97" fill="hold"/>
                                        <p:tgtEl>
                                          <p:spTgt spid="4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iterate>
                                    <p:tmAbs val="0"/>
                                  </p:iterate>
                                  <p:childTnLst>
                                    <p:set>
                                      <p:cBhvr>
                                        <p:cTn id="101" fill="hold"/>
                                        <p:tgtEl>
                                          <p:spTgt spid="5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iterate>
                                    <p:tmAbs val="0"/>
                                  </p:iterate>
                                  <p:childTnLst>
                                    <p:set>
                                      <p:cBhvr>
                                        <p:cTn id="105" fill="hold">
                                          <p:stCondLst>
                                            <p:cond delay="0"/>
                                          </p:stCondLst>
                                        </p:cTn>
                                        <p:tgtEl>
                                          <p:spTgt spid="9"/>
                                        </p:tgtEl>
                                        <p:attrNameLst>
                                          <p:attrName>style.visibility</p:attrName>
                                        </p:attrNameLst>
                                      </p:cBhvr>
                                      <p:to>
                                        <p:strVal val="hidden"/>
                                      </p:to>
                                    </p:set>
                                  </p:childTnLst>
                                </p:cTn>
                              </p:par>
                            </p:childTnLst>
                          </p:cTn>
                        </p:par>
                        <p:par>
                          <p:cTn id="106" fill="hold">
                            <p:stCondLst>
                              <p:cond delay="0"/>
                            </p:stCondLst>
                            <p:childTnLst>
                              <p:par>
                                <p:cTn id="107" presetID="1" presetClass="entr" presetSubtype="0" fill="hold" grpId="0" nodeType="afterEffect">
                                  <p:stCondLst>
                                    <p:cond delay="0"/>
                                  </p:stCondLst>
                                  <p:iterate>
                                    <p:tmAbs val="0"/>
                                  </p:iterate>
                                  <p:childTnLst>
                                    <p:set>
                                      <p:cBhvr>
                                        <p:cTn id="108"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P spid="9" grpId="0" animBg="1" advAuto="0"/>
      <p:bldP spid="9" grpId="1" animBg="1" advAuto="0"/>
      <p:bldP spid="10" grpId="0" animBg="1" advAuto="0"/>
      <p:bldP spid="13" grpId="0" animBg="1" advAuto="0"/>
      <p:bldP spid="13" grpId="1" animBg="1" advAuto="0"/>
      <p:bldP spid="14" grpId="0" animBg="1" advAuto="0"/>
      <p:bldP spid="17" grpId="0" animBg="1" advAuto="0"/>
      <p:bldP spid="22" grpId="0" animBg="1" advAuto="0"/>
      <p:bldP spid="22" grpId="1" animBg="1" advAuto="0"/>
      <p:bldP spid="25" grpId="0" animBg="1" advAuto="0"/>
      <p:bldP spid="25" grpId="1" animBg="1" advAuto="0"/>
      <p:bldP spid="29" grpId="0" animBg="1" advAuto="0"/>
      <p:bldP spid="29" grpId="1" animBg="1" advAuto="0"/>
      <p:bldP spid="30" grpId="0" animBg="1" advAuto="0"/>
      <p:bldP spid="30" grpId="1" animBg="1" advAuto="0"/>
      <p:bldP spid="31" grpId="0" animBg="1" advAuto="0"/>
      <p:bldP spid="34" grpId="0" animBg="1" advAuto="0"/>
      <p:bldP spid="37" grpId="0" animBg="1" advAuto="0"/>
      <p:bldP spid="38" grpId="0" animBg="1" advAuto="0"/>
      <p:bldP spid="42" grpId="0" animBg="1" advAuto="0"/>
      <p:bldP spid="42" grpId="1" animBg="1" advAuto="0"/>
      <p:bldP spid="43" grpId="0" animBg="1" advAuto="0"/>
      <p:bldP spid="44" grpId="0" animBg="1" advAuto="0"/>
      <p:bldP spid="45" grpId="0" animBg="1" advAuto="0"/>
      <p:bldP spid="48" grpId="0" animBg="1" advAuto="0"/>
      <p:bldP spid="51" grpId="0" animBg="1" advAuto="0"/>
      <p:bldP spid="54" grpId="0" animBg="1" advAuto="0"/>
      <p:bldP spid="55"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242A-5245-5A44-95E4-509F874F23AD}"/>
              </a:ext>
            </a:extLst>
          </p:cNvPr>
          <p:cNvSpPr>
            <a:spLocks noGrp="1"/>
          </p:cNvSpPr>
          <p:nvPr>
            <p:ph type="title"/>
          </p:nvPr>
        </p:nvSpPr>
        <p:spPr/>
        <p:txBody>
          <a:bodyPr/>
          <a:lstStyle/>
          <a:p>
            <a:r>
              <a:rPr lang="en-US" dirty="0" err="1"/>
              <a:t>Decentralised</a:t>
            </a:r>
            <a:endParaRPr lang="en-US" dirty="0"/>
          </a:p>
        </p:txBody>
      </p:sp>
      <p:grpSp>
        <p:nvGrpSpPr>
          <p:cNvPr id="4" name="Group">
            <a:extLst>
              <a:ext uri="{FF2B5EF4-FFF2-40B4-BE49-F238E27FC236}">
                <a16:creationId xmlns:a16="http://schemas.microsoft.com/office/drawing/2014/main" id="{5B6FB562-D49A-194B-B592-BEC5395C86EF}"/>
              </a:ext>
            </a:extLst>
          </p:cNvPr>
          <p:cNvGrpSpPr/>
          <p:nvPr/>
        </p:nvGrpSpPr>
        <p:grpSpPr>
          <a:xfrm>
            <a:off x="457200" y="1245795"/>
            <a:ext cx="1525756" cy="1539031"/>
            <a:chOff x="0" y="0"/>
            <a:chExt cx="2169963" cy="2188843"/>
          </a:xfrm>
        </p:grpSpPr>
        <p:grpSp>
          <p:nvGrpSpPr>
            <p:cNvPr id="5" name="Group">
              <a:extLst>
                <a:ext uri="{FF2B5EF4-FFF2-40B4-BE49-F238E27FC236}">
                  <a16:creationId xmlns:a16="http://schemas.microsoft.com/office/drawing/2014/main" id="{0FA658DB-B2C7-8445-B86E-CA1017DDD95F}"/>
                </a:ext>
              </a:extLst>
            </p:cNvPr>
            <p:cNvGrpSpPr/>
            <p:nvPr/>
          </p:nvGrpSpPr>
          <p:grpSpPr>
            <a:xfrm>
              <a:off x="324544" y="343424"/>
              <a:ext cx="1845420" cy="1845420"/>
              <a:chOff x="0" y="0"/>
              <a:chExt cx="1845419" cy="1845419"/>
            </a:xfrm>
          </p:grpSpPr>
          <p:pic>
            <p:nvPicPr>
              <p:cNvPr id="7" name="text-icon.png" descr="text-icon.png">
                <a:extLst>
                  <a:ext uri="{FF2B5EF4-FFF2-40B4-BE49-F238E27FC236}">
                    <a16:creationId xmlns:a16="http://schemas.microsoft.com/office/drawing/2014/main" id="{1037F436-7741-8E44-9D67-F0C6722FC7A4}"/>
                  </a:ext>
                </a:extLst>
              </p:cNvPr>
              <p:cNvPicPr>
                <a:picLocks noChangeAspect="1"/>
              </p:cNvPicPr>
              <p:nvPr/>
            </p:nvPicPr>
            <p:blipFill>
              <a:blip r:embed="rId3"/>
              <a:stretch>
                <a:fillRect/>
              </a:stretch>
            </p:blipFill>
            <p:spPr>
              <a:xfrm>
                <a:off x="0" y="0"/>
                <a:ext cx="1756389" cy="1756389"/>
              </a:xfrm>
              <a:prstGeom prst="rect">
                <a:avLst/>
              </a:prstGeom>
              <a:ln w="12700" cap="flat">
                <a:noFill/>
                <a:miter lim="400000"/>
              </a:ln>
              <a:effectLst/>
            </p:spPr>
          </p:pic>
          <p:pic>
            <p:nvPicPr>
              <p:cNvPr id="8" name="text-icon.png" descr="text-icon.png">
                <a:extLst>
                  <a:ext uri="{FF2B5EF4-FFF2-40B4-BE49-F238E27FC236}">
                    <a16:creationId xmlns:a16="http://schemas.microsoft.com/office/drawing/2014/main" id="{EF8C0104-C5C9-CE42-9414-25D9D730DE37}"/>
                  </a:ext>
                </a:extLst>
              </p:cNvPr>
              <p:cNvPicPr>
                <a:picLocks noChangeAspect="1"/>
              </p:cNvPicPr>
              <p:nvPr/>
            </p:nvPicPr>
            <p:blipFill>
              <a:blip r:embed="rId3"/>
              <a:stretch>
                <a:fillRect/>
              </a:stretch>
            </p:blipFill>
            <p:spPr>
              <a:xfrm>
                <a:off x="44515" y="44515"/>
                <a:ext cx="1756389" cy="1756389"/>
              </a:xfrm>
              <a:prstGeom prst="rect">
                <a:avLst/>
              </a:prstGeom>
              <a:ln w="12700" cap="flat">
                <a:noFill/>
                <a:miter lim="400000"/>
              </a:ln>
              <a:effectLst/>
            </p:spPr>
          </p:pic>
          <p:pic>
            <p:nvPicPr>
              <p:cNvPr id="9" name="text-icon.png" descr="text-icon.png">
                <a:extLst>
                  <a:ext uri="{FF2B5EF4-FFF2-40B4-BE49-F238E27FC236}">
                    <a16:creationId xmlns:a16="http://schemas.microsoft.com/office/drawing/2014/main" id="{CE5EC211-AAF0-F245-BA9C-3F5105ECCB56}"/>
                  </a:ext>
                </a:extLst>
              </p:cNvPr>
              <p:cNvPicPr>
                <a:picLocks noChangeAspect="1"/>
              </p:cNvPicPr>
              <p:nvPr/>
            </p:nvPicPr>
            <p:blipFill>
              <a:blip r:embed="rId3"/>
              <a:stretch>
                <a:fillRect/>
              </a:stretch>
            </p:blipFill>
            <p:spPr>
              <a:xfrm>
                <a:off x="89030" y="89030"/>
                <a:ext cx="1756390" cy="1756390"/>
              </a:xfrm>
              <a:prstGeom prst="rect">
                <a:avLst/>
              </a:prstGeom>
              <a:ln w="12700" cap="flat">
                <a:noFill/>
                <a:miter lim="400000"/>
              </a:ln>
              <a:effectLst/>
            </p:spPr>
          </p:pic>
        </p:grpSp>
        <p:pic>
          <p:nvPicPr>
            <p:cNvPr id="6" name="avatar-294479_640.png" descr="avatar-294479_640.png">
              <a:extLst>
                <a:ext uri="{FF2B5EF4-FFF2-40B4-BE49-F238E27FC236}">
                  <a16:creationId xmlns:a16="http://schemas.microsoft.com/office/drawing/2014/main" id="{52CB99F6-56AF-4542-BCAD-817884EE7753}"/>
                </a:ext>
              </a:extLst>
            </p:cNvPr>
            <p:cNvPicPr>
              <a:picLocks noChangeAspect="1"/>
            </p:cNvPicPr>
            <p:nvPr/>
          </p:nvPicPr>
          <p:blipFill>
            <a:blip r:embed="rId4"/>
            <a:stretch>
              <a:fillRect/>
            </a:stretch>
          </p:blipFill>
          <p:spPr>
            <a:xfrm>
              <a:off x="0" y="0"/>
              <a:ext cx="1084769" cy="1668876"/>
            </a:xfrm>
            <a:prstGeom prst="rect">
              <a:avLst/>
            </a:prstGeom>
            <a:ln w="12700" cap="flat">
              <a:noFill/>
              <a:miter lim="400000"/>
            </a:ln>
            <a:effectLst/>
          </p:spPr>
        </p:pic>
      </p:grpSp>
      <p:grpSp>
        <p:nvGrpSpPr>
          <p:cNvPr id="10" name="Group">
            <a:extLst>
              <a:ext uri="{FF2B5EF4-FFF2-40B4-BE49-F238E27FC236}">
                <a16:creationId xmlns:a16="http://schemas.microsoft.com/office/drawing/2014/main" id="{314FD522-4653-8B4A-91F2-C9133229926F}"/>
              </a:ext>
            </a:extLst>
          </p:cNvPr>
          <p:cNvGrpSpPr/>
          <p:nvPr/>
        </p:nvGrpSpPr>
        <p:grpSpPr>
          <a:xfrm>
            <a:off x="6843044" y="845149"/>
            <a:ext cx="1547361" cy="2167964"/>
            <a:chOff x="53407" y="40010"/>
            <a:chExt cx="2200690" cy="3083326"/>
          </a:xfrm>
        </p:grpSpPr>
        <p:grpSp>
          <p:nvGrpSpPr>
            <p:cNvPr id="11" name="Group">
              <a:extLst>
                <a:ext uri="{FF2B5EF4-FFF2-40B4-BE49-F238E27FC236}">
                  <a16:creationId xmlns:a16="http://schemas.microsoft.com/office/drawing/2014/main" id="{D8F2BF04-2591-494B-8EC6-BC462B6C9186}"/>
                </a:ext>
              </a:extLst>
            </p:cNvPr>
            <p:cNvGrpSpPr/>
            <p:nvPr/>
          </p:nvGrpSpPr>
          <p:grpSpPr>
            <a:xfrm>
              <a:off x="53407" y="497015"/>
              <a:ext cx="2200690" cy="2626321"/>
              <a:chOff x="53408" y="68022"/>
              <a:chExt cx="2200688" cy="2626319"/>
            </a:xfrm>
          </p:grpSpPr>
          <p:pic>
            <p:nvPicPr>
              <p:cNvPr id="13" name="repo.png" descr="repo.png">
                <a:extLst>
                  <a:ext uri="{FF2B5EF4-FFF2-40B4-BE49-F238E27FC236}">
                    <a16:creationId xmlns:a16="http://schemas.microsoft.com/office/drawing/2014/main" id="{48ECAD69-A103-7245-B1F8-DC414EFF3E69}"/>
                  </a:ext>
                </a:extLst>
              </p:cNvPr>
              <p:cNvPicPr>
                <a:picLocks noChangeAspect="1"/>
              </p:cNvPicPr>
              <p:nvPr/>
            </p:nvPicPr>
            <p:blipFill>
              <a:blip r:embed="rId5"/>
              <a:srcRect/>
              <a:stretch>
                <a:fillRect/>
              </a:stretch>
            </p:blipFill>
            <p:spPr>
              <a:xfrm>
                <a:off x="53408" y="535466"/>
                <a:ext cx="2200688" cy="2158875"/>
              </a:xfrm>
              <a:prstGeom prst="rect">
                <a:avLst/>
              </a:prstGeom>
              <a:ln w="12700" cap="flat">
                <a:noFill/>
                <a:miter lim="400000"/>
              </a:ln>
              <a:effectLst/>
            </p:spPr>
          </p:pic>
          <p:sp>
            <p:nvSpPr>
              <p:cNvPr id="14" name="Repository">
                <a:extLst>
                  <a:ext uri="{FF2B5EF4-FFF2-40B4-BE49-F238E27FC236}">
                    <a16:creationId xmlns:a16="http://schemas.microsoft.com/office/drawing/2014/main" id="{55B3ED7C-C51A-B641-A938-050BFCFBA1F1}"/>
                  </a:ext>
                </a:extLst>
              </p:cNvPr>
              <p:cNvSpPr txBox="1"/>
              <p:nvPr/>
            </p:nvSpPr>
            <p:spPr>
              <a:xfrm>
                <a:off x="345143" y="68022"/>
                <a:ext cx="1692633"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sp>
          <p:nvSpPr>
            <p:cNvPr id="12" name="Local">
              <a:extLst>
                <a:ext uri="{FF2B5EF4-FFF2-40B4-BE49-F238E27FC236}">
                  <a16:creationId xmlns:a16="http://schemas.microsoft.com/office/drawing/2014/main" id="{837E1075-A6F6-5145-9998-A04B6F947953}"/>
                </a:ext>
              </a:extLst>
            </p:cNvPr>
            <p:cNvSpPr txBox="1"/>
            <p:nvPr/>
          </p:nvSpPr>
          <p:spPr>
            <a:xfrm>
              <a:off x="685216" y="40010"/>
              <a:ext cx="858766"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Local</a:t>
              </a:r>
            </a:p>
          </p:txBody>
        </p:sp>
      </p:grpSp>
      <p:grpSp>
        <p:nvGrpSpPr>
          <p:cNvPr id="15" name="Group">
            <a:extLst>
              <a:ext uri="{FF2B5EF4-FFF2-40B4-BE49-F238E27FC236}">
                <a16:creationId xmlns:a16="http://schemas.microsoft.com/office/drawing/2014/main" id="{C2BC3BC3-3A2C-F24F-86B1-AF7FF474306D}"/>
              </a:ext>
            </a:extLst>
          </p:cNvPr>
          <p:cNvGrpSpPr/>
          <p:nvPr/>
        </p:nvGrpSpPr>
        <p:grpSpPr>
          <a:xfrm>
            <a:off x="1749607" y="1407540"/>
            <a:ext cx="5302774" cy="1014363"/>
            <a:chOff x="-69850" y="132811"/>
            <a:chExt cx="7541722" cy="1442647"/>
          </a:xfrm>
        </p:grpSpPr>
        <p:pic>
          <p:nvPicPr>
            <p:cNvPr id="16" name="Line" descr="Line">
              <a:extLst>
                <a:ext uri="{FF2B5EF4-FFF2-40B4-BE49-F238E27FC236}">
                  <a16:creationId xmlns:a16="http://schemas.microsoft.com/office/drawing/2014/main" id="{E7BC73EA-CF63-1D4B-8BD7-6C7A37F051A0}"/>
                </a:ext>
              </a:extLst>
            </p:cNvPr>
            <p:cNvPicPr>
              <a:picLocks/>
            </p:cNvPicPr>
            <p:nvPr/>
          </p:nvPicPr>
          <p:blipFill>
            <a:blip r:embed="rId6"/>
            <a:stretch>
              <a:fillRect/>
            </a:stretch>
          </p:blipFill>
          <p:spPr>
            <a:xfrm>
              <a:off x="-69850" y="959048"/>
              <a:ext cx="7541722" cy="616410"/>
            </a:xfrm>
            <a:prstGeom prst="rect">
              <a:avLst/>
            </a:prstGeom>
            <a:effectLst/>
          </p:spPr>
        </p:pic>
        <p:sp>
          <p:nvSpPr>
            <p:cNvPr id="17" name="Commits v1.0">
              <a:extLst>
                <a:ext uri="{FF2B5EF4-FFF2-40B4-BE49-F238E27FC236}">
                  <a16:creationId xmlns:a16="http://schemas.microsoft.com/office/drawing/2014/main" id="{39881E18-B61A-374B-8E20-93843D0183C6}"/>
                </a:ext>
              </a:extLst>
            </p:cNvPr>
            <p:cNvSpPr txBox="1"/>
            <p:nvPr/>
          </p:nvSpPr>
          <p:spPr>
            <a:xfrm>
              <a:off x="2296325" y="132811"/>
              <a:ext cx="4490538" cy="1414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Commits v1.0</a:t>
              </a:r>
            </a:p>
          </p:txBody>
        </p:sp>
      </p:grpSp>
      <p:grpSp>
        <p:nvGrpSpPr>
          <p:cNvPr id="18" name="Group">
            <a:extLst>
              <a:ext uri="{FF2B5EF4-FFF2-40B4-BE49-F238E27FC236}">
                <a16:creationId xmlns:a16="http://schemas.microsoft.com/office/drawing/2014/main" id="{9839C2F5-96E2-D148-BBAC-50C517CFFE7B}"/>
              </a:ext>
            </a:extLst>
          </p:cNvPr>
          <p:cNvGrpSpPr/>
          <p:nvPr/>
        </p:nvGrpSpPr>
        <p:grpSpPr>
          <a:xfrm>
            <a:off x="3823435" y="4036951"/>
            <a:ext cx="1843953" cy="2029680"/>
            <a:chOff x="437537" y="50758"/>
            <a:chExt cx="2622508" cy="2886656"/>
          </a:xfrm>
        </p:grpSpPr>
        <p:grpSp>
          <p:nvGrpSpPr>
            <p:cNvPr id="19" name="Group">
              <a:extLst>
                <a:ext uri="{FF2B5EF4-FFF2-40B4-BE49-F238E27FC236}">
                  <a16:creationId xmlns:a16="http://schemas.microsoft.com/office/drawing/2014/main" id="{66B0D88B-0410-134A-B11E-D67547ACD943}"/>
                </a:ext>
              </a:extLst>
            </p:cNvPr>
            <p:cNvGrpSpPr/>
            <p:nvPr/>
          </p:nvGrpSpPr>
          <p:grpSpPr>
            <a:xfrm>
              <a:off x="437537" y="50758"/>
              <a:ext cx="2200690" cy="2643584"/>
              <a:chOff x="53408" y="50758"/>
              <a:chExt cx="2200688" cy="2643583"/>
            </a:xfrm>
          </p:grpSpPr>
          <p:pic>
            <p:nvPicPr>
              <p:cNvPr id="21" name="repo.png" descr="repo.png">
                <a:extLst>
                  <a:ext uri="{FF2B5EF4-FFF2-40B4-BE49-F238E27FC236}">
                    <a16:creationId xmlns:a16="http://schemas.microsoft.com/office/drawing/2014/main" id="{E50A92F6-ED48-5442-9AAA-EB7CA77DEE2A}"/>
                  </a:ext>
                </a:extLst>
              </p:cNvPr>
              <p:cNvPicPr>
                <a:picLocks noChangeAspect="1"/>
              </p:cNvPicPr>
              <p:nvPr/>
            </p:nvPicPr>
            <p:blipFill>
              <a:blip r:embed="rId5"/>
              <a:srcRect/>
              <a:stretch>
                <a:fillRect/>
              </a:stretch>
            </p:blipFill>
            <p:spPr>
              <a:xfrm>
                <a:off x="53408" y="535466"/>
                <a:ext cx="2200688" cy="2158875"/>
              </a:xfrm>
              <a:prstGeom prst="rect">
                <a:avLst/>
              </a:prstGeom>
              <a:ln w="12700" cap="flat">
                <a:noFill/>
                <a:miter lim="400000"/>
              </a:ln>
              <a:effectLst/>
            </p:spPr>
          </p:pic>
          <p:sp>
            <p:nvSpPr>
              <p:cNvPr id="22" name="Repository">
                <a:extLst>
                  <a:ext uri="{FF2B5EF4-FFF2-40B4-BE49-F238E27FC236}">
                    <a16:creationId xmlns:a16="http://schemas.microsoft.com/office/drawing/2014/main" id="{143D8E22-0B31-DC47-9A3A-FAE26F1C21B8}"/>
                  </a:ext>
                </a:extLst>
              </p:cNvPr>
              <p:cNvSpPr txBox="1"/>
              <p:nvPr/>
            </p:nvSpPr>
            <p:spPr>
              <a:xfrm>
                <a:off x="388464" y="50758"/>
                <a:ext cx="1692632"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a:t>Repository</a:t>
                </a:r>
              </a:p>
            </p:txBody>
          </p:sp>
        </p:grpSp>
        <p:pic>
          <p:nvPicPr>
            <p:cNvPr id="20" name="world-306020_640.png" descr="world-306020_640.png">
              <a:extLst>
                <a:ext uri="{FF2B5EF4-FFF2-40B4-BE49-F238E27FC236}">
                  <a16:creationId xmlns:a16="http://schemas.microsoft.com/office/drawing/2014/main" id="{897E57F5-2CD9-E54C-80D1-8464B3CBB6BB}"/>
                </a:ext>
              </a:extLst>
            </p:cNvPr>
            <p:cNvPicPr>
              <a:picLocks noChangeAspect="1"/>
            </p:cNvPicPr>
            <p:nvPr/>
          </p:nvPicPr>
          <p:blipFill>
            <a:blip r:embed="rId7"/>
            <a:stretch>
              <a:fillRect/>
            </a:stretch>
          </p:blipFill>
          <p:spPr>
            <a:xfrm>
              <a:off x="1618910" y="1667413"/>
              <a:ext cx="1441135" cy="1270001"/>
            </a:xfrm>
            <a:prstGeom prst="rect">
              <a:avLst/>
            </a:prstGeom>
            <a:ln w="12700" cap="flat">
              <a:noFill/>
              <a:miter lim="400000"/>
            </a:ln>
            <a:effectLst/>
          </p:spPr>
        </p:pic>
      </p:grpSp>
      <p:grpSp>
        <p:nvGrpSpPr>
          <p:cNvPr id="23" name="Group">
            <a:extLst>
              <a:ext uri="{FF2B5EF4-FFF2-40B4-BE49-F238E27FC236}">
                <a16:creationId xmlns:a16="http://schemas.microsoft.com/office/drawing/2014/main" id="{41EA6422-4785-CC43-B72B-C2933A38F862}"/>
              </a:ext>
            </a:extLst>
          </p:cNvPr>
          <p:cNvGrpSpPr/>
          <p:nvPr/>
        </p:nvGrpSpPr>
        <p:grpSpPr>
          <a:xfrm>
            <a:off x="1749607" y="1407540"/>
            <a:ext cx="5302774" cy="1014363"/>
            <a:chOff x="-69850" y="132811"/>
            <a:chExt cx="7541722" cy="1442647"/>
          </a:xfrm>
        </p:grpSpPr>
        <p:pic>
          <p:nvPicPr>
            <p:cNvPr id="24" name="Line" descr="Line">
              <a:extLst>
                <a:ext uri="{FF2B5EF4-FFF2-40B4-BE49-F238E27FC236}">
                  <a16:creationId xmlns:a16="http://schemas.microsoft.com/office/drawing/2014/main" id="{C30E32BA-B56C-1C47-BD26-5CFB64986999}"/>
                </a:ext>
              </a:extLst>
            </p:cNvPr>
            <p:cNvPicPr>
              <a:picLocks/>
            </p:cNvPicPr>
            <p:nvPr/>
          </p:nvPicPr>
          <p:blipFill>
            <a:blip r:embed="rId6"/>
            <a:stretch>
              <a:fillRect/>
            </a:stretch>
          </p:blipFill>
          <p:spPr>
            <a:xfrm>
              <a:off x="-69850" y="959048"/>
              <a:ext cx="7541722" cy="616410"/>
            </a:xfrm>
            <a:prstGeom prst="rect">
              <a:avLst/>
            </a:prstGeom>
            <a:effectLst/>
          </p:spPr>
        </p:pic>
        <p:sp>
          <p:nvSpPr>
            <p:cNvPr id="25" name="Commits v1.1">
              <a:extLst>
                <a:ext uri="{FF2B5EF4-FFF2-40B4-BE49-F238E27FC236}">
                  <a16:creationId xmlns:a16="http://schemas.microsoft.com/office/drawing/2014/main" id="{A84309D1-BE91-7743-AC67-038143095537}"/>
                </a:ext>
              </a:extLst>
            </p:cNvPr>
            <p:cNvSpPr txBox="1"/>
            <p:nvPr/>
          </p:nvSpPr>
          <p:spPr>
            <a:xfrm>
              <a:off x="2306951" y="132811"/>
              <a:ext cx="4490538" cy="1414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Commits v1.1</a:t>
              </a:r>
            </a:p>
          </p:txBody>
        </p:sp>
      </p:grpSp>
      <p:grpSp>
        <p:nvGrpSpPr>
          <p:cNvPr id="26" name="Group">
            <a:extLst>
              <a:ext uri="{FF2B5EF4-FFF2-40B4-BE49-F238E27FC236}">
                <a16:creationId xmlns:a16="http://schemas.microsoft.com/office/drawing/2014/main" id="{BE29708B-6567-8A4F-9150-21A14492E19A}"/>
              </a:ext>
            </a:extLst>
          </p:cNvPr>
          <p:cNvGrpSpPr/>
          <p:nvPr/>
        </p:nvGrpSpPr>
        <p:grpSpPr>
          <a:xfrm>
            <a:off x="1749607" y="1408228"/>
            <a:ext cx="5302774" cy="1013674"/>
            <a:chOff x="-69850" y="133790"/>
            <a:chExt cx="7541722" cy="1441668"/>
          </a:xfrm>
        </p:grpSpPr>
        <p:pic>
          <p:nvPicPr>
            <p:cNvPr id="27" name="Line" descr="Line">
              <a:extLst>
                <a:ext uri="{FF2B5EF4-FFF2-40B4-BE49-F238E27FC236}">
                  <a16:creationId xmlns:a16="http://schemas.microsoft.com/office/drawing/2014/main" id="{8DF59558-FBAB-6040-A91E-8E9E5C92A0B9}"/>
                </a:ext>
              </a:extLst>
            </p:cNvPr>
            <p:cNvPicPr>
              <a:picLocks/>
            </p:cNvPicPr>
            <p:nvPr/>
          </p:nvPicPr>
          <p:blipFill>
            <a:blip r:embed="rId6"/>
            <a:stretch>
              <a:fillRect/>
            </a:stretch>
          </p:blipFill>
          <p:spPr>
            <a:xfrm>
              <a:off x="-69850" y="959048"/>
              <a:ext cx="7541722" cy="616410"/>
            </a:xfrm>
            <a:prstGeom prst="rect">
              <a:avLst/>
            </a:prstGeom>
            <a:effectLst/>
          </p:spPr>
        </p:pic>
        <p:sp>
          <p:nvSpPr>
            <p:cNvPr id="28" name="Commits v2.0">
              <a:extLst>
                <a:ext uri="{FF2B5EF4-FFF2-40B4-BE49-F238E27FC236}">
                  <a16:creationId xmlns:a16="http://schemas.microsoft.com/office/drawing/2014/main" id="{2FD931EE-40AC-6B40-823E-44C6DD98658C}"/>
                </a:ext>
              </a:extLst>
            </p:cNvPr>
            <p:cNvSpPr txBox="1"/>
            <p:nvPr/>
          </p:nvSpPr>
          <p:spPr>
            <a:xfrm>
              <a:off x="2306951" y="133790"/>
              <a:ext cx="4490538" cy="1414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000" dirty="0">
                  <a:solidFill>
                    <a:srgbClr val="C00000"/>
                  </a:solidFill>
                </a:rPr>
                <a:t>Commits v2.0</a:t>
              </a:r>
            </a:p>
          </p:txBody>
        </p:sp>
      </p:grpSp>
      <p:grpSp>
        <p:nvGrpSpPr>
          <p:cNvPr id="29" name="Group">
            <a:extLst>
              <a:ext uri="{FF2B5EF4-FFF2-40B4-BE49-F238E27FC236}">
                <a16:creationId xmlns:a16="http://schemas.microsoft.com/office/drawing/2014/main" id="{E1BF3813-245F-E247-A2EC-4B5F47189752}"/>
              </a:ext>
            </a:extLst>
          </p:cNvPr>
          <p:cNvGrpSpPr/>
          <p:nvPr/>
        </p:nvGrpSpPr>
        <p:grpSpPr>
          <a:xfrm>
            <a:off x="5310826" y="2746520"/>
            <a:ext cx="2382535" cy="2422169"/>
            <a:chOff x="-1528183" y="3655239"/>
            <a:chExt cx="3388493" cy="3444861"/>
          </a:xfrm>
        </p:grpSpPr>
        <p:pic>
          <p:nvPicPr>
            <p:cNvPr id="30" name="Connection Line" descr="Connection Line">
              <a:extLst>
                <a:ext uri="{FF2B5EF4-FFF2-40B4-BE49-F238E27FC236}">
                  <a16:creationId xmlns:a16="http://schemas.microsoft.com/office/drawing/2014/main" id="{42561F76-1308-8545-B671-B2DF04C1F2AD}"/>
                </a:ext>
              </a:extLst>
            </p:cNvPr>
            <p:cNvPicPr>
              <a:picLocks/>
            </p:cNvPicPr>
            <p:nvPr/>
          </p:nvPicPr>
          <p:blipFill>
            <a:blip r:embed="rId8"/>
            <a:stretch>
              <a:fillRect/>
            </a:stretch>
          </p:blipFill>
          <p:spPr>
            <a:xfrm>
              <a:off x="-1528184" y="3655239"/>
              <a:ext cx="3388494" cy="3444862"/>
            </a:xfrm>
            <a:prstGeom prst="rect">
              <a:avLst/>
            </a:prstGeom>
            <a:effectLst/>
          </p:spPr>
        </p:pic>
        <p:sp>
          <p:nvSpPr>
            <p:cNvPr id="31" name="Push">
              <a:extLst>
                <a:ext uri="{FF2B5EF4-FFF2-40B4-BE49-F238E27FC236}">
                  <a16:creationId xmlns:a16="http://schemas.microsoft.com/office/drawing/2014/main" id="{F2A63252-2C1F-7E4C-BC7C-8C1782148EF5}"/>
                </a:ext>
              </a:extLst>
            </p:cNvPr>
            <p:cNvSpPr txBox="1"/>
            <p:nvPr/>
          </p:nvSpPr>
          <p:spPr>
            <a:xfrm>
              <a:off x="-492733" y="5035445"/>
              <a:ext cx="1391437" cy="684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Push</a:t>
              </a:r>
            </a:p>
          </p:txBody>
        </p:sp>
      </p:grpSp>
      <p:pic>
        <p:nvPicPr>
          <p:cNvPr id="32" name="x.png" descr="x.png">
            <a:extLst>
              <a:ext uri="{FF2B5EF4-FFF2-40B4-BE49-F238E27FC236}">
                <a16:creationId xmlns:a16="http://schemas.microsoft.com/office/drawing/2014/main" id="{5036B614-CC5A-1543-BB0F-79753E4A7387}"/>
              </a:ext>
            </a:extLst>
          </p:cNvPr>
          <p:cNvPicPr>
            <a:picLocks noChangeAspect="1"/>
          </p:cNvPicPr>
          <p:nvPr/>
        </p:nvPicPr>
        <p:blipFill>
          <a:blip r:embed="rId9"/>
          <a:stretch>
            <a:fillRect/>
          </a:stretch>
        </p:blipFill>
        <p:spPr>
          <a:xfrm>
            <a:off x="4718451" y="5132626"/>
            <a:ext cx="892969" cy="892969"/>
          </a:xfrm>
          <a:prstGeom prst="rect">
            <a:avLst/>
          </a:prstGeom>
          <a:ln w="12700">
            <a:miter lim="400000"/>
          </a:ln>
        </p:spPr>
      </p:pic>
      <p:grpSp>
        <p:nvGrpSpPr>
          <p:cNvPr id="33" name="Group">
            <a:extLst>
              <a:ext uri="{FF2B5EF4-FFF2-40B4-BE49-F238E27FC236}">
                <a16:creationId xmlns:a16="http://schemas.microsoft.com/office/drawing/2014/main" id="{3165D97E-0A26-FF40-BDFA-D62FC01DF2DE}"/>
              </a:ext>
            </a:extLst>
          </p:cNvPr>
          <p:cNvGrpSpPr/>
          <p:nvPr/>
        </p:nvGrpSpPr>
        <p:grpSpPr>
          <a:xfrm>
            <a:off x="1764551" y="2168301"/>
            <a:ext cx="5283620" cy="1328524"/>
            <a:chOff x="-4601799" y="11019118"/>
            <a:chExt cx="7514480" cy="1889454"/>
          </a:xfrm>
        </p:grpSpPr>
        <p:pic>
          <p:nvPicPr>
            <p:cNvPr id="34" name="Connection Line" descr="Connection Line">
              <a:extLst>
                <a:ext uri="{FF2B5EF4-FFF2-40B4-BE49-F238E27FC236}">
                  <a16:creationId xmlns:a16="http://schemas.microsoft.com/office/drawing/2014/main" id="{CFA5C5F0-6EC6-F045-907F-4A3137BD1555}"/>
                </a:ext>
              </a:extLst>
            </p:cNvPr>
            <p:cNvPicPr>
              <a:picLocks/>
            </p:cNvPicPr>
            <p:nvPr/>
          </p:nvPicPr>
          <p:blipFill>
            <a:blip r:embed="rId10"/>
            <a:stretch>
              <a:fillRect/>
            </a:stretch>
          </p:blipFill>
          <p:spPr>
            <a:xfrm>
              <a:off x="-4601800" y="11019118"/>
              <a:ext cx="7514482" cy="1041863"/>
            </a:xfrm>
            <a:prstGeom prst="rect">
              <a:avLst/>
            </a:prstGeom>
            <a:effectLst/>
          </p:spPr>
        </p:pic>
        <p:sp>
          <p:nvSpPr>
            <p:cNvPr id="35" name="Revert to v1.1">
              <a:extLst>
                <a:ext uri="{FF2B5EF4-FFF2-40B4-BE49-F238E27FC236}">
                  <a16:creationId xmlns:a16="http://schemas.microsoft.com/office/drawing/2014/main" id="{DAEB4515-1B3E-6F4B-AB22-9EF40ACCD392}"/>
                </a:ext>
              </a:extLst>
            </p:cNvPr>
            <p:cNvSpPr txBox="1"/>
            <p:nvPr/>
          </p:nvSpPr>
          <p:spPr>
            <a:xfrm>
              <a:off x="-2725975" y="11653255"/>
              <a:ext cx="3520907" cy="12553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a:solidFill>
                    <a:schemeClr val="accent5"/>
                  </a:solidFill>
                  <a:latin typeface="Cooper Black"/>
                  <a:ea typeface="Cooper Black"/>
                  <a:cs typeface="Cooper Black"/>
                  <a:sym typeface="Cooper Black"/>
                </a:defRPr>
              </a:lvl1pPr>
            </a:lstStyle>
            <a:p>
              <a:r>
                <a:rPr sz="2000">
                  <a:solidFill>
                    <a:srgbClr val="C00000"/>
                  </a:solidFill>
                </a:rPr>
                <a:t>Revert to v1.1</a:t>
              </a:r>
            </a:p>
          </p:txBody>
        </p:sp>
      </p:grpSp>
    </p:spTree>
    <p:extLst>
      <p:ext uri="{BB962C8B-B14F-4D97-AF65-F5344CB8AC3E}">
        <p14:creationId xmlns:p14="http://schemas.microsoft.com/office/powerpoint/2010/main" val="14476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23"/>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26"/>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29"/>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5" grpId="1" animBg="1" advAuto="0"/>
      <p:bldP spid="23" grpId="0" animBg="1" advAuto="0"/>
      <p:bldP spid="23" grpId="1" animBg="1" advAuto="0"/>
      <p:bldP spid="26" grpId="0" animBg="1" advAuto="0"/>
      <p:bldP spid="26" grpId="1" animBg="1" advAuto="0"/>
      <p:bldP spid="29" grpId="0" animBg="1" advAuto="0"/>
      <p:bldP spid="29" grpId="1" animBg="1" advAuto="0"/>
      <p:bldP spid="32" grpId="0" animBg="1" advAuto="0"/>
      <p:bldP spid="3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20E4-D9CF-AD46-9588-83A937D408A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43C290-B53C-B84D-8FAB-C682A6FC34DC}"/>
              </a:ext>
            </a:extLst>
          </p:cNvPr>
          <p:cNvSpPr>
            <a:spLocks noGrp="1"/>
          </p:cNvSpPr>
          <p:nvPr>
            <p:ph idx="1"/>
          </p:nvPr>
        </p:nvSpPr>
        <p:spPr/>
        <p:txBody>
          <a:bodyPr>
            <a:normAutofit/>
          </a:bodyPr>
          <a:lstStyle/>
          <a:p>
            <a:r>
              <a:rPr lang="en-GB" dirty="0"/>
              <a:t>Introduction</a:t>
            </a:r>
          </a:p>
          <a:p>
            <a:pPr lvl="1"/>
            <a:r>
              <a:rPr lang="en-GB" dirty="0"/>
              <a:t>Why VCS?</a:t>
            </a:r>
          </a:p>
          <a:p>
            <a:r>
              <a:rPr lang="en-GB" dirty="0"/>
              <a:t>History</a:t>
            </a:r>
          </a:p>
          <a:p>
            <a:pPr lvl="1"/>
            <a:r>
              <a:rPr lang="en-GB" dirty="0"/>
              <a:t>Which VCS?</a:t>
            </a:r>
          </a:p>
          <a:p>
            <a:r>
              <a:rPr lang="en-GB" dirty="0"/>
              <a:t>Let’s try Git</a:t>
            </a:r>
          </a:p>
          <a:p>
            <a:pPr lvl="1"/>
            <a:r>
              <a:rPr lang="el-GR" dirty="0"/>
              <a:t>2</a:t>
            </a:r>
            <a:r>
              <a:rPr lang="en-GB" dirty="0"/>
              <a:t> parts</a:t>
            </a:r>
            <a:endParaRPr lang="en-US" dirty="0"/>
          </a:p>
          <a:p>
            <a:endParaRPr lang="en-US" dirty="0"/>
          </a:p>
          <a:p>
            <a:endParaRPr lang="en-US" dirty="0"/>
          </a:p>
        </p:txBody>
      </p:sp>
    </p:spTree>
    <p:extLst>
      <p:ext uri="{BB962C8B-B14F-4D97-AF65-F5344CB8AC3E}">
        <p14:creationId xmlns:p14="http://schemas.microsoft.com/office/powerpoint/2010/main" val="206113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A019-730E-3F43-AB00-45483872AC83}"/>
              </a:ext>
            </a:extLst>
          </p:cNvPr>
          <p:cNvSpPr>
            <a:spLocks noGrp="1"/>
          </p:cNvSpPr>
          <p:nvPr>
            <p:ph type="title"/>
          </p:nvPr>
        </p:nvSpPr>
        <p:spPr/>
        <p:txBody>
          <a:bodyPr/>
          <a:lstStyle/>
          <a:p>
            <a:r>
              <a:rPr lang="en-US" dirty="0"/>
              <a:t>Git Software</a:t>
            </a:r>
          </a:p>
        </p:txBody>
      </p:sp>
      <p:sp>
        <p:nvSpPr>
          <p:cNvPr id="3" name="Content Placeholder 2">
            <a:extLst>
              <a:ext uri="{FF2B5EF4-FFF2-40B4-BE49-F238E27FC236}">
                <a16:creationId xmlns:a16="http://schemas.microsoft.com/office/drawing/2014/main" id="{53B3BF50-5029-184C-9A3E-A830C917CDC2}"/>
              </a:ext>
            </a:extLst>
          </p:cNvPr>
          <p:cNvSpPr>
            <a:spLocks noGrp="1"/>
          </p:cNvSpPr>
          <p:nvPr>
            <p:ph idx="1"/>
          </p:nvPr>
        </p:nvSpPr>
        <p:spPr>
          <a:xfrm>
            <a:off x="457200" y="1166018"/>
            <a:ext cx="8229600" cy="4862993"/>
          </a:xfrm>
        </p:spPr>
        <p:txBody>
          <a:bodyPr>
            <a:normAutofit fontScale="85000" lnSpcReduction="20000"/>
          </a:bodyPr>
          <a:lstStyle/>
          <a:p>
            <a:pPr marL="228145" indent="-228145" defTabSz="299848">
              <a:spcBef>
                <a:spcPts val="703"/>
              </a:spcBef>
              <a:defRPr sz="2628"/>
            </a:pPr>
            <a:r>
              <a:rPr lang="en-GB" dirty="0"/>
              <a:t>Windows:</a:t>
            </a:r>
          </a:p>
          <a:p>
            <a:pPr marL="456291" lvl="1" indent="-228145" defTabSz="299848">
              <a:spcBef>
                <a:spcPts val="703"/>
              </a:spcBef>
              <a:defRPr sz="2628"/>
            </a:pPr>
            <a:r>
              <a:rPr lang="en-GB" b="1" dirty="0">
                <a:latin typeface="Helvetica"/>
                <a:ea typeface="Helvetica"/>
                <a:cs typeface="Helvetica"/>
                <a:sym typeface="Helvetica"/>
              </a:rPr>
              <a:t>Git-bash</a:t>
            </a:r>
            <a:r>
              <a:rPr lang="en-GB" dirty="0"/>
              <a:t> (command line) - free</a:t>
            </a:r>
          </a:p>
          <a:p>
            <a:pPr marL="456291" lvl="1" indent="-228145" defTabSz="299848">
              <a:spcBef>
                <a:spcPts val="703"/>
              </a:spcBef>
              <a:defRPr sz="2628"/>
            </a:pPr>
            <a:r>
              <a:rPr lang="en-GB" b="1" dirty="0">
                <a:latin typeface="Helvetica"/>
                <a:ea typeface="Helvetica"/>
                <a:cs typeface="Helvetica"/>
                <a:sym typeface="Helvetica"/>
              </a:rPr>
              <a:t>SourceTree </a:t>
            </a:r>
            <a:r>
              <a:rPr lang="en-GB" dirty="0"/>
              <a:t>- free</a:t>
            </a:r>
          </a:p>
          <a:p>
            <a:pPr marL="228145" indent="-228145" defTabSz="299848">
              <a:spcBef>
                <a:spcPts val="703"/>
              </a:spcBef>
              <a:defRPr sz="2628"/>
            </a:pPr>
            <a:r>
              <a:rPr lang="en-GB" dirty="0"/>
              <a:t>Mac OS:</a:t>
            </a:r>
          </a:p>
          <a:p>
            <a:pPr marL="456291" lvl="1" indent="-228145" defTabSz="299848">
              <a:spcBef>
                <a:spcPts val="703"/>
              </a:spcBef>
              <a:defRPr sz="2628"/>
            </a:pPr>
            <a:r>
              <a:rPr lang="en-GB" b="1" dirty="0">
                <a:latin typeface="Helvetica"/>
                <a:ea typeface="Helvetica"/>
                <a:cs typeface="Helvetica"/>
                <a:sym typeface="Helvetica"/>
              </a:rPr>
              <a:t>Terminal</a:t>
            </a:r>
            <a:r>
              <a:rPr lang="en-GB" dirty="0"/>
              <a:t> - free</a:t>
            </a:r>
          </a:p>
          <a:p>
            <a:pPr marL="456291" lvl="1" indent="-228145" defTabSz="299848">
              <a:spcBef>
                <a:spcPts val="703"/>
              </a:spcBef>
              <a:defRPr sz="2628"/>
            </a:pPr>
            <a:r>
              <a:rPr lang="en-GB" b="1" dirty="0">
                <a:latin typeface="Helvetica"/>
                <a:ea typeface="Helvetica"/>
                <a:cs typeface="Helvetica"/>
                <a:sym typeface="Helvetica"/>
              </a:rPr>
              <a:t>SourceTree</a:t>
            </a:r>
            <a:r>
              <a:rPr lang="en-GB" dirty="0"/>
              <a:t> - free</a:t>
            </a:r>
          </a:p>
          <a:p>
            <a:pPr marL="228145" indent="-228145" defTabSz="299848">
              <a:spcBef>
                <a:spcPts val="703"/>
              </a:spcBef>
              <a:defRPr sz="2628"/>
            </a:pPr>
            <a:r>
              <a:rPr lang="en-GB" dirty="0"/>
              <a:t>Linux:</a:t>
            </a:r>
          </a:p>
          <a:p>
            <a:pPr marL="456291" lvl="1" indent="-228145" defTabSz="299848">
              <a:spcBef>
                <a:spcPts val="703"/>
              </a:spcBef>
              <a:defRPr sz="2628"/>
            </a:pPr>
            <a:r>
              <a:rPr lang="en-GB" dirty="0"/>
              <a:t>Git Cola - free</a:t>
            </a:r>
          </a:p>
          <a:p>
            <a:pPr marL="456291" lvl="1" indent="-228145" defTabSz="299848">
              <a:spcBef>
                <a:spcPts val="703"/>
              </a:spcBef>
              <a:defRPr sz="2628"/>
            </a:pPr>
            <a:r>
              <a:rPr lang="en-GB" dirty="0" err="1"/>
              <a:t>GitK</a:t>
            </a:r>
            <a:r>
              <a:rPr lang="en-GB" dirty="0"/>
              <a:t> - free</a:t>
            </a:r>
          </a:p>
          <a:p>
            <a:pPr marL="456291" lvl="1" indent="-228145" defTabSz="299848">
              <a:spcBef>
                <a:spcPts val="703"/>
              </a:spcBef>
              <a:defRPr sz="2628"/>
            </a:pPr>
            <a:r>
              <a:rPr lang="en-GB" dirty="0"/>
              <a:t>Terminal - free</a:t>
            </a:r>
          </a:p>
          <a:p>
            <a:pPr marL="228145" indent="-228145" defTabSz="299848">
              <a:spcBef>
                <a:spcPts val="703"/>
              </a:spcBef>
              <a:defRPr sz="2628"/>
            </a:pPr>
            <a:r>
              <a:rPr lang="en-GB" dirty="0"/>
              <a:t>Eclipse (cross-platform):</a:t>
            </a:r>
          </a:p>
          <a:p>
            <a:pPr marL="456291" lvl="1" indent="-228145" defTabSz="299848">
              <a:spcBef>
                <a:spcPts val="703"/>
              </a:spcBef>
              <a:defRPr sz="2628"/>
            </a:pPr>
            <a:r>
              <a:rPr lang="en-GB" dirty="0" err="1"/>
              <a:t>EGit</a:t>
            </a:r>
            <a:r>
              <a:rPr lang="en-GB" dirty="0"/>
              <a:t> - free</a:t>
            </a:r>
          </a:p>
          <a:p>
            <a:pPr marL="228145" indent="-228145" defTabSz="299848">
              <a:spcBef>
                <a:spcPts val="703"/>
              </a:spcBef>
              <a:defRPr sz="2628"/>
            </a:pPr>
            <a:r>
              <a:rPr lang="en-GB" dirty="0" err="1"/>
              <a:t>GitKraken</a:t>
            </a:r>
            <a:r>
              <a:rPr lang="en-GB" dirty="0"/>
              <a:t> (cross-platform)</a:t>
            </a:r>
            <a:endParaRPr lang="en-US" dirty="0"/>
          </a:p>
        </p:txBody>
      </p:sp>
    </p:spTree>
    <p:extLst>
      <p:ext uri="{BB962C8B-B14F-4D97-AF65-F5344CB8AC3E}">
        <p14:creationId xmlns:p14="http://schemas.microsoft.com/office/powerpoint/2010/main" val="130674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C335D-75CA-1A4F-A78E-E5C22A627DF4}"/>
              </a:ext>
            </a:extLst>
          </p:cNvPr>
          <p:cNvSpPr>
            <a:spLocks noGrp="1"/>
          </p:cNvSpPr>
          <p:nvPr>
            <p:ph type="title"/>
          </p:nvPr>
        </p:nvSpPr>
        <p:spPr/>
        <p:txBody>
          <a:bodyPr/>
          <a:lstStyle/>
          <a:p>
            <a:r>
              <a:rPr lang="en-US" dirty="0"/>
              <a:t>Git Pros &amp; Cons</a:t>
            </a:r>
          </a:p>
        </p:txBody>
      </p:sp>
      <p:sp>
        <p:nvSpPr>
          <p:cNvPr id="4" name="Small (offline) commits…">
            <a:extLst>
              <a:ext uri="{FF2B5EF4-FFF2-40B4-BE49-F238E27FC236}">
                <a16:creationId xmlns:a16="http://schemas.microsoft.com/office/drawing/2014/main" id="{A0F3EBDE-218C-5B49-80A1-7EEFAC116642}"/>
              </a:ext>
            </a:extLst>
          </p:cNvPr>
          <p:cNvSpPr txBox="1">
            <a:spLocks/>
          </p:cNvSpPr>
          <p:nvPr/>
        </p:nvSpPr>
        <p:spPr>
          <a:xfrm>
            <a:off x="669727" y="1509117"/>
            <a:ext cx="7804547" cy="246469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0729" indent="-160729">
              <a:spcBef>
                <a:spcPts val="2109"/>
              </a:spcBef>
              <a:buSzPct val="100000"/>
              <a:buFont typeface="Arial"/>
              <a:buChar char="✓"/>
            </a:pPr>
            <a:r>
              <a:rPr lang="en-GB" dirty="0"/>
              <a:t>Small (offline) commits</a:t>
            </a:r>
          </a:p>
          <a:p>
            <a:pPr marL="160729" indent="-160729">
              <a:spcBef>
                <a:spcPts val="2109"/>
              </a:spcBef>
              <a:buSzPct val="100000"/>
              <a:buFont typeface="Arial"/>
              <a:buChar char="✓"/>
            </a:pPr>
            <a:r>
              <a:rPr lang="en-GB" dirty="0"/>
              <a:t>Encourages branching</a:t>
            </a:r>
          </a:p>
          <a:p>
            <a:pPr marL="160729" indent="-160729">
              <a:spcBef>
                <a:spcPts val="2109"/>
              </a:spcBef>
              <a:buSzPct val="100000"/>
              <a:buFont typeface="Arial"/>
              <a:buChar char="✓"/>
            </a:pPr>
            <a:r>
              <a:rPr lang="en-GB" dirty="0"/>
              <a:t>Widely used (trending VCS)</a:t>
            </a:r>
          </a:p>
          <a:p>
            <a:pPr marL="160729" indent="-160729">
              <a:spcBef>
                <a:spcPts val="2109"/>
              </a:spcBef>
              <a:buSzPct val="100000"/>
              <a:buFont typeface="Arial"/>
              <a:buChar char="✓"/>
            </a:pPr>
            <a:r>
              <a:rPr lang="en-GB" dirty="0"/>
              <a:t>More features than SVN</a:t>
            </a:r>
          </a:p>
        </p:txBody>
      </p:sp>
      <p:sp>
        <p:nvSpPr>
          <p:cNvPr id="5" name="Can be difficult…">
            <a:extLst>
              <a:ext uri="{FF2B5EF4-FFF2-40B4-BE49-F238E27FC236}">
                <a16:creationId xmlns:a16="http://schemas.microsoft.com/office/drawing/2014/main" id="{1D96BD31-9EFE-ED42-9ADA-34DD92D85589}"/>
              </a:ext>
            </a:extLst>
          </p:cNvPr>
          <p:cNvSpPr txBox="1"/>
          <p:nvPr/>
        </p:nvSpPr>
        <p:spPr>
          <a:xfrm>
            <a:off x="669726" y="3718047"/>
            <a:ext cx="7804547" cy="2464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marL="160729" indent="-160729">
              <a:spcBef>
                <a:spcPts val="2109"/>
              </a:spcBef>
              <a:buSzPct val="200000"/>
              <a:buChar char="-"/>
            </a:pPr>
            <a:r>
              <a:rPr sz="3000" dirty="0"/>
              <a:t>Can be difficult</a:t>
            </a:r>
          </a:p>
          <a:p>
            <a:pPr marL="160729" indent="-160729">
              <a:spcBef>
                <a:spcPts val="2109"/>
              </a:spcBef>
              <a:buSzPct val="200000"/>
              <a:buChar char="-"/>
            </a:pPr>
            <a:r>
              <a:rPr sz="3000" dirty="0"/>
              <a:t>Yes, more difficult than SVN (but after a while it is going to be your best friend in group projects)</a:t>
            </a:r>
          </a:p>
        </p:txBody>
      </p:sp>
    </p:spTree>
    <p:extLst>
      <p:ext uri="{BB962C8B-B14F-4D97-AF65-F5344CB8AC3E}">
        <p14:creationId xmlns:p14="http://schemas.microsoft.com/office/powerpoint/2010/main" val="84981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
                                            <p:bg/>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5"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B25C-6914-6644-8D46-533F25CDF825}"/>
              </a:ext>
            </a:extLst>
          </p:cNvPr>
          <p:cNvSpPr>
            <a:spLocks noGrp="1"/>
          </p:cNvSpPr>
          <p:nvPr>
            <p:ph type="title"/>
          </p:nvPr>
        </p:nvSpPr>
        <p:spPr/>
        <p:txBody>
          <a:bodyPr/>
          <a:lstStyle/>
          <a:p>
            <a:r>
              <a:rPr lang="en-GB" dirty="0"/>
              <a:t>Practical</a:t>
            </a:r>
            <a:endParaRPr lang="en-US" dirty="0"/>
          </a:p>
        </p:txBody>
      </p:sp>
      <p:sp>
        <p:nvSpPr>
          <p:cNvPr id="3" name="Content Placeholder 2">
            <a:extLst>
              <a:ext uri="{FF2B5EF4-FFF2-40B4-BE49-F238E27FC236}">
                <a16:creationId xmlns:a16="http://schemas.microsoft.com/office/drawing/2014/main" id="{334EF4C7-8100-B340-B8CE-58F4C9B73C39}"/>
              </a:ext>
            </a:extLst>
          </p:cNvPr>
          <p:cNvSpPr>
            <a:spLocks noGrp="1"/>
          </p:cNvSpPr>
          <p:nvPr>
            <p:ph idx="1"/>
          </p:nvPr>
        </p:nvSpPr>
        <p:spPr/>
        <p:txBody>
          <a:bodyPr/>
          <a:lstStyle/>
          <a:p>
            <a:r>
              <a:rPr lang="en-GB" dirty="0"/>
              <a:t>Let’s try Git</a:t>
            </a:r>
          </a:p>
          <a:p>
            <a:r>
              <a:rPr lang="en-GB" dirty="0"/>
              <a:t>1st part: single-user exercises </a:t>
            </a:r>
          </a:p>
          <a:p>
            <a:pPr lvl="1"/>
            <a:r>
              <a:rPr lang="en-GB" dirty="0"/>
              <a:t>Using the terminal</a:t>
            </a:r>
          </a:p>
          <a:p>
            <a:r>
              <a:rPr lang="en-GB" dirty="0"/>
              <a:t>2nd part: branches, collaboration &amp; conflicts</a:t>
            </a:r>
          </a:p>
          <a:p>
            <a:pPr lvl="1"/>
            <a:r>
              <a:rPr lang="en-GB" dirty="0"/>
              <a:t>Work on GitHub</a:t>
            </a:r>
          </a:p>
          <a:p>
            <a:pPr lvl="1"/>
            <a:r>
              <a:rPr lang="en-GB" dirty="0"/>
              <a:t>Using a GUI (SourceTree)</a:t>
            </a:r>
          </a:p>
        </p:txBody>
      </p:sp>
    </p:spTree>
    <p:extLst>
      <p:ext uri="{BB962C8B-B14F-4D97-AF65-F5344CB8AC3E}">
        <p14:creationId xmlns:p14="http://schemas.microsoft.com/office/powerpoint/2010/main" val="1727369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1BB7-7682-9F47-8B17-C83D03A30E7C}"/>
              </a:ext>
            </a:extLst>
          </p:cNvPr>
          <p:cNvSpPr>
            <a:spLocks noGrp="1"/>
          </p:cNvSpPr>
          <p:nvPr>
            <p:ph type="title"/>
          </p:nvPr>
        </p:nvSpPr>
        <p:spPr/>
        <p:txBody>
          <a:bodyPr/>
          <a:lstStyle/>
          <a:p>
            <a:r>
              <a:rPr lang="en-US" dirty="0"/>
              <a:t>Team Project</a:t>
            </a:r>
          </a:p>
        </p:txBody>
      </p:sp>
      <p:sp>
        <p:nvSpPr>
          <p:cNvPr id="3" name="Content Placeholder 2">
            <a:extLst>
              <a:ext uri="{FF2B5EF4-FFF2-40B4-BE49-F238E27FC236}">
                <a16:creationId xmlns:a16="http://schemas.microsoft.com/office/drawing/2014/main" id="{DC44E839-2BFB-BF4A-B19D-44A6E7DB9379}"/>
              </a:ext>
            </a:extLst>
          </p:cNvPr>
          <p:cNvSpPr>
            <a:spLocks noGrp="1"/>
          </p:cNvSpPr>
          <p:nvPr>
            <p:ph idx="1"/>
          </p:nvPr>
        </p:nvSpPr>
        <p:spPr>
          <a:xfrm>
            <a:off x="457200" y="1318846"/>
            <a:ext cx="8229600" cy="4525963"/>
          </a:xfrm>
        </p:spPr>
        <p:txBody>
          <a:bodyPr>
            <a:normAutofit fontScale="85000" lnSpcReduction="10000"/>
          </a:bodyPr>
          <a:lstStyle/>
          <a:p>
            <a:pPr marL="243771" indent="-243771" defTabSz="320385">
              <a:spcBef>
                <a:spcPts val="773"/>
              </a:spcBef>
              <a:defRPr sz="2807"/>
            </a:pPr>
            <a:r>
              <a:rPr lang="en-GB" dirty="0"/>
              <a:t>Having a VCS for your team project is not a requirement</a:t>
            </a:r>
          </a:p>
          <a:p>
            <a:pPr marL="243771" indent="-243771" defTabSz="320385">
              <a:spcBef>
                <a:spcPts val="773"/>
              </a:spcBef>
              <a:defRPr sz="2807"/>
            </a:pPr>
            <a:r>
              <a:rPr lang="en-GB" dirty="0"/>
              <a:t>… however, I encourage you to do or at least give it a try</a:t>
            </a:r>
          </a:p>
          <a:p>
            <a:pPr marL="243771" indent="-243771" defTabSz="320385">
              <a:spcBef>
                <a:spcPts val="773"/>
              </a:spcBef>
              <a:defRPr sz="2807"/>
            </a:pPr>
            <a:r>
              <a:rPr lang="en-GB" dirty="0"/>
              <a:t>If you are thinking of having one, then spent some time on:</a:t>
            </a:r>
          </a:p>
          <a:p>
            <a:pPr marL="487543" lvl="1" indent="-243771" defTabSz="320385">
              <a:spcBef>
                <a:spcPts val="773"/>
              </a:spcBef>
              <a:defRPr sz="2807"/>
            </a:pPr>
            <a:r>
              <a:rPr lang="en-GB" dirty="0"/>
              <a:t>Choosing which is the best for your needs</a:t>
            </a:r>
          </a:p>
          <a:p>
            <a:pPr marL="487543" lvl="1" indent="-243771" defTabSz="320385">
              <a:spcBef>
                <a:spcPts val="773"/>
              </a:spcBef>
              <a:defRPr sz="2807"/>
            </a:pPr>
            <a:r>
              <a:rPr lang="en-GB" dirty="0"/>
              <a:t>Experiment with different GUIs and choose which fits you best (or reject them all and use terminal)</a:t>
            </a:r>
          </a:p>
          <a:p>
            <a:pPr marL="487543" lvl="1" indent="-243771" defTabSz="320385">
              <a:spcBef>
                <a:spcPts val="773"/>
              </a:spcBef>
              <a:defRPr sz="2807"/>
            </a:pPr>
            <a:r>
              <a:rPr lang="en-GB" dirty="0"/>
              <a:t>If you pick Git, then create a repository online (</a:t>
            </a:r>
            <a:r>
              <a:rPr lang="en-GB" dirty="0" err="1"/>
              <a:t>Github</a:t>
            </a:r>
            <a:r>
              <a:rPr lang="en-GB" dirty="0"/>
              <a:t> or Bitbucket are good services)</a:t>
            </a:r>
          </a:p>
          <a:p>
            <a:pPr marL="487543" lvl="1" indent="-243771" defTabSz="320385">
              <a:spcBef>
                <a:spcPts val="773"/>
              </a:spcBef>
              <a:defRPr sz="2807"/>
            </a:pPr>
            <a:r>
              <a:rPr lang="en-GB" dirty="0"/>
              <a:t>Add the files you have so far created for your project</a:t>
            </a:r>
          </a:p>
          <a:p>
            <a:pPr marL="487543" lvl="1" indent="-243771" defTabSz="320385">
              <a:spcBef>
                <a:spcPts val="773"/>
              </a:spcBef>
              <a:defRPr sz="2807"/>
            </a:pPr>
            <a:r>
              <a:rPr lang="en-GB" dirty="0"/>
              <a:t>Try to collaborate</a:t>
            </a:r>
          </a:p>
          <a:p>
            <a:pPr marL="487543" lvl="1" indent="-243771" defTabSz="320385">
              <a:spcBef>
                <a:spcPts val="773"/>
              </a:spcBef>
              <a:defRPr sz="2807"/>
            </a:pPr>
            <a:r>
              <a:rPr lang="en-GB" dirty="0"/>
              <a:t>If conflicts appear don’t panic - try to resolve them</a:t>
            </a:r>
          </a:p>
          <a:p>
            <a:endParaRPr lang="en-US" dirty="0"/>
          </a:p>
        </p:txBody>
      </p:sp>
    </p:spTree>
    <p:extLst>
      <p:ext uri="{BB962C8B-B14F-4D97-AF65-F5344CB8AC3E}">
        <p14:creationId xmlns:p14="http://schemas.microsoft.com/office/powerpoint/2010/main" val="356498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E819-BFF4-BD4D-84A7-4FA2385B21A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7976BF8-1DCD-284A-8805-A5C172B510A3}"/>
              </a:ext>
            </a:extLst>
          </p:cNvPr>
          <p:cNvSpPr>
            <a:spLocks noGrp="1"/>
          </p:cNvSpPr>
          <p:nvPr>
            <p:ph idx="1"/>
          </p:nvPr>
        </p:nvSpPr>
        <p:spPr/>
        <p:txBody>
          <a:bodyPr/>
          <a:lstStyle/>
          <a:p>
            <a:endParaRPr lang="en-US" dirty="0"/>
          </a:p>
          <a:p>
            <a:r>
              <a:rPr lang="en-US" dirty="0"/>
              <a:t>As the name suggests its a technology to control versions of an artefact</a:t>
            </a:r>
          </a:p>
          <a:p>
            <a:pPr lvl="1"/>
            <a:r>
              <a:rPr lang="en-US" dirty="0"/>
              <a:t>Most probably code</a:t>
            </a:r>
          </a:p>
          <a:p>
            <a:pPr lvl="1"/>
            <a:r>
              <a:rPr lang="en-US" dirty="0"/>
              <a:t>It’s quite common for text project</a:t>
            </a:r>
          </a:p>
          <a:p>
            <a:endParaRPr lang="en-US" dirty="0"/>
          </a:p>
          <a:p>
            <a:endParaRPr lang="en-US" dirty="0"/>
          </a:p>
        </p:txBody>
      </p:sp>
    </p:spTree>
    <p:extLst>
      <p:ext uri="{BB962C8B-B14F-4D97-AF65-F5344CB8AC3E}">
        <p14:creationId xmlns:p14="http://schemas.microsoft.com/office/powerpoint/2010/main" val="218311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ED9A-ADC4-7940-8D04-701F1A24C2A7}"/>
              </a:ext>
            </a:extLst>
          </p:cNvPr>
          <p:cNvSpPr>
            <a:spLocks noGrp="1"/>
          </p:cNvSpPr>
          <p:nvPr>
            <p:ph type="title"/>
          </p:nvPr>
        </p:nvSpPr>
        <p:spPr/>
        <p:txBody>
          <a:bodyPr/>
          <a:lstStyle/>
          <a:p>
            <a:r>
              <a:rPr lang="en-US" dirty="0"/>
              <a:t>Introduction</a:t>
            </a:r>
          </a:p>
        </p:txBody>
      </p:sp>
      <p:grpSp>
        <p:nvGrpSpPr>
          <p:cNvPr id="4" name="Group">
            <a:extLst>
              <a:ext uri="{FF2B5EF4-FFF2-40B4-BE49-F238E27FC236}">
                <a16:creationId xmlns:a16="http://schemas.microsoft.com/office/drawing/2014/main" id="{1DA060CA-9C7A-A24D-B5E1-7DE06CC239BF}"/>
              </a:ext>
            </a:extLst>
          </p:cNvPr>
          <p:cNvGrpSpPr/>
          <p:nvPr/>
        </p:nvGrpSpPr>
        <p:grpSpPr>
          <a:xfrm>
            <a:off x="740172" y="2676479"/>
            <a:ext cx="1518048" cy="1789735"/>
            <a:chOff x="-1" y="-372873"/>
            <a:chExt cx="2159001" cy="2545401"/>
          </a:xfrm>
        </p:grpSpPr>
        <p:pic>
          <p:nvPicPr>
            <p:cNvPr id="5" name="text-icon.png" descr="text-icon.png">
              <a:extLst>
                <a:ext uri="{FF2B5EF4-FFF2-40B4-BE49-F238E27FC236}">
                  <a16:creationId xmlns:a16="http://schemas.microsoft.com/office/drawing/2014/main" id="{28B7AE96-855D-C74F-A73A-81EBC471D70E}"/>
                </a:ext>
              </a:extLst>
            </p:cNvPr>
            <p:cNvPicPr>
              <a:picLocks noChangeAspect="1"/>
            </p:cNvPicPr>
            <p:nvPr/>
          </p:nvPicPr>
          <p:blipFill>
            <a:blip r:embed="rId3"/>
            <a:stretch>
              <a:fillRect/>
            </a:stretch>
          </p:blipFill>
          <p:spPr>
            <a:xfrm>
              <a:off x="-1" y="13527"/>
              <a:ext cx="2159001" cy="2159001"/>
            </a:xfrm>
            <a:prstGeom prst="rect">
              <a:avLst/>
            </a:prstGeom>
            <a:ln w="12700" cap="flat">
              <a:noFill/>
              <a:miter lim="400000"/>
            </a:ln>
            <a:effectLst/>
          </p:spPr>
        </p:pic>
        <p:sp>
          <p:nvSpPr>
            <p:cNvPr id="6" name="v1.0">
              <a:extLst>
                <a:ext uri="{FF2B5EF4-FFF2-40B4-BE49-F238E27FC236}">
                  <a16:creationId xmlns:a16="http://schemas.microsoft.com/office/drawing/2014/main" id="{3AD46B6C-4BA4-C44C-BB26-3BCF0639D682}"/>
                </a:ext>
              </a:extLst>
            </p:cNvPr>
            <p:cNvSpPr txBox="1"/>
            <p:nvPr/>
          </p:nvSpPr>
          <p:spPr>
            <a:xfrm>
              <a:off x="590296" y="-372873"/>
              <a:ext cx="665711" cy="4965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dirty="0"/>
                <a:t>v1.0</a:t>
              </a:r>
            </a:p>
          </p:txBody>
        </p:sp>
      </p:grpSp>
      <p:grpSp>
        <p:nvGrpSpPr>
          <p:cNvPr id="7" name="Group">
            <a:extLst>
              <a:ext uri="{FF2B5EF4-FFF2-40B4-BE49-F238E27FC236}">
                <a16:creationId xmlns:a16="http://schemas.microsoft.com/office/drawing/2014/main" id="{31ED9DE9-F536-6044-98D1-77DBCCA21469}"/>
              </a:ext>
            </a:extLst>
          </p:cNvPr>
          <p:cNvGrpSpPr/>
          <p:nvPr/>
        </p:nvGrpSpPr>
        <p:grpSpPr>
          <a:xfrm>
            <a:off x="1985724" y="2620306"/>
            <a:ext cx="3327343" cy="1937800"/>
            <a:chOff x="-57150" y="75574"/>
            <a:chExt cx="4732219" cy="2755983"/>
          </a:xfrm>
        </p:grpSpPr>
        <p:grpSp>
          <p:nvGrpSpPr>
            <p:cNvPr id="8" name="Group">
              <a:extLst>
                <a:ext uri="{FF2B5EF4-FFF2-40B4-BE49-F238E27FC236}">
                  <a16:creationId xmlns:a16="http://schemas.microsoft.com/office/drawing/2014/main" id="{FB440337-4C06-E24C-BE37-B6762A17AA5E}"/>
                </a:ext>
              </a:extLst>
            </p:cNvPr>
            <p:cNvGrpSpPr/>
            <p:nvPr/>
          </p:nvGrpSpPr>
          <p:grpSpPr>
            <a:xfrm>
              <a:off x="2294371" y="75574"/>
              <a:ext cx="2380698" cy="2755983"/>
              <a:chOff x="-1" y="75575"/>
              <a:chExt cx="2380697" cy="2755981"/>
            </a:xfrm>
          </p:grpSpPr>
          <p:grpSp>
            <p:nvGrpSpPr>
              <p:cNvPr id="10" name="Group">
                <a:extLst>
                  <a:ext uri="{FF2B5EF4-FFF2-40B4-BE49-F238E27FC236}">
                    <a16:creationId xmlns:a16="http://schemas.microsoft.com/office/drawing/2014/main" id="{91337F21-F083-A444-AC95-FA78BE7DE9CE}"/>
                  </a:ext>
                </a:extLst>
              </p:cNvPr>
              <p:cNvGrpSpPr/>
              <p:nvPr/>
            </p:nvGrpSpPr>
            <p:grpSpPr>
              <a:xfrm>
                <a:off x="-1" y="75575"/>
                <a:ext cx="2159001" cy="2396595"/>
                <a:chOff x="0" y="-237594"/>
                <a:chExt cx="2159000" cy="2396594"/>
              </a:xfrm>
            </p:grpSpPr>
            <p:pic>
              <p:nvPicPr>
                <p:cNvPr id="12" name="text-icon.png" descr="text-icon.png">
                  <a:extLst>
                    <a:ext uri="{FF2B5EF4-FFF2-40B4-BE49-F238E27FC236}">
                      <a16:creationId xmlns:a16="http://schemas.microsoft.com/office/drawing/2014/main" id="{B3A2280D-9FB1-144C-AA94-EFF301D8349F}"/>
                    </a:ext>
                  </a:extLst>
                </p:cNvPr>
                <p:cNvPicPr>
                  <a:picLocks noChangeAspect="1"/>
                </p:cNvPicPr>
                <p:nvPr/>
              </p:nvPicPr>
              <p:blipFill>
                <a:blip r:embed="rId3"/>
                <a:srcRect b="6265"/>
                <a:stretch>
                  <a:fillRect/>
                </a:stretch>
              </p:blipFill>
              <p:spPr>
                <a:xfrm>
                  <a:off x="0" y="135278"/>
                  <a:ext cx="2159000" cy="2023722"/>
                </a:xfrm>
                <a:prstGeom prst="rect">
                  <a:avLst/>
                </a:prstGeom>
                <a:ln w="12700" cap="flat">
                  <a:noFill/>
                  <a:miter lim="400000"/>
                </a:ln>
                <a:effectLst/>
              </p:spPr>
            </p:pic>
            <p:sp>
              <p:nvSpPr>
                <p:cNvPr id="13" name="v1.1">
                  <a:extLst>
                    <a:ext uri="{FF2B5EF4-FFF2-40B4-BE49-F238E27FC236}">
                      <a16:creationId xmlns:a16="http://schemas.microsoft.com/office/drawing/2014/main" id="{F02E0E3D-C05B-E442-AB13-36996E09590D}"/>
                    </a:ext>
                  </a:extLst>
                </p:cNvPr>
                <p:cNvSpPr txBox="1"/>
                <p:nvPr/>
              </p:nvSpPr>
              <p:spPr>
                <a:xfrm>
                  <a:off x="590295" y="-237594"/>
                  <a:ext cx="665710" cy="4965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dirty="0"/>
                    <a:t>v1.1</a:t>
                  </a:r>
                </a:p>
              </p:txBody>
            </p:sp>
          </p:grpSp>
          <p:pic>
            <p:nvPicPr>
              <p:cNvPr id="11" name="text-icon.png" descr="text-icon.png">
                <a:extLst>
                  <a:ext uri="{FF2B5EF4-FFF2-40B4-BE49-F238E27FC236}">
                    <a16:creationId xmlns:a16="http://schemas.microsoft.com/office/drawing/2014/main" id="{F5282E72-188E-1543-9F21-F76ADAEB9BAC}"/>
                  </a:ext>
                </a:extLst>
              </p:cNvPr>
              <p:cNvPicPr>
                <a:picLocks noChangeAspect="1"/>
              </p:cNvPicPr>
              <p:nvPr/>
            </p:nvPicPr>
            <p:blipFill>
              <a:blip r:embed="rId3"/>
              <a:stretch>
                <a:fillRect/>
              </a:stretch>
            </p:blipFill>
            <p:spPr>
              <a:xfrm>
                <a:off x="221695" y="672555"/>
                <a:ext cx="2159001" cy="2159001"/>
              </a:xfrm>
              <a:prstGeom prst="rect">
                <a:avLst/>
              </a:prstGeom>
              <a:ln w="12700" cap="flat">
                <a:noFill/>
                <a:miter lim="400000"/>
              </a:ln>
              <a:effectLst/>
            </p:spPr>
          </p:pic>
        </p:grpSp>
        <p:pic>
          <p:nvPicPr>
            <p:cNvPr id="9" name="Line" descr="Line">
              <a:extLst>
                <a:ext uri="{FF2B5EF4-FFF2-40B4-BE49-F238E27FC236}">
                  <a16:creationId xmlns:a16="http://schemas.microsoft.com/office/drawing/2014/main" id="{DD059E7C-2434-1845-BAD7-9F4E214B1E06}"/>
                </a:ext>
              </a:extLst>
            </p:cNvPr>
            <p:cNvPicPr>
              <a:picLocks/>
            </p:cNvPicPr>
            <p:nvPr/>
          </p:nvPicPr>
          <p:blipFill>
            <a:blip r:embed="rId4"/>
            <a:stretch>
              <a:fillRect/>
            </a:stretch>
          </p:blipFill>
          <p:spPr>
            <a:xfrm>
              <a:off x="-57150" y="1444319"/>
              <a:ext cx="2681864" cy="510739"/>
            </a:xfrm>
            <a:prstGeom prst="rect">
              <a:avLst/>
            </a:prstGeom>
            <a:effectLst/>
          </p:spPr>
        </p:pic>
      </p:grpSp>
      <p:grpSp>
        <p:nvGrpSpPr>
          <p:cNvPr id="14" name="Group">
            <a:extLst>
              <a:ext uri="{FF2B5EF4-FFF2-40B4-BE49-F238E27FC236}">
                <a16:creationId xmlns:a16="http://schemas.microsoft.com/office/drawing/2014/main" id="{53B0D10D-DB0C-E541-821B-F9224BD999AB}"/>
              </a:ext>
            </a:extLst>
          </p:cNvPr>
          <p:cNvGrpSpPr/>
          <p:nvPr/>
        </p:nvGrpSpPr>
        <p:grpSpPr>
          <a:xfrm>
            <a:off x="5049837" y="2520966"/>
            <a:ext cx="3512001" cy="2136483"/>
            <a:chOff x="-57150" y="75576"/>
            <a:chExt cx="4994844" cy="3038553"/>
          </a:xfrm>
        </p:grpSpPr>
        <p:grpSp>
          <p:nvGrpSpPr>
            <p:cNvPr id="15" name="Group">
              <a:extLst>
                <a:ext uri="{FF2B5EF4-FFF2-40B4-BE49-F238E27FC236}">
                  <a16:creationId xmlns:a16="http://schemas.microsoft.com/office/drawing/2014/main" id="{A1C1FD05-434D-6D4A-8710-8A66329D70BF}"/>
                </a:ext>
              </a:extLst>
            </p:cNvPr>
            <p:cNvGrpSpPr/>
            <p:nvPr/>
          </p:nvGrpSpPr>
          <p:grpSpPr>
            <a:xfrm>
              <a:off x="2281190" y="75576"/>
              <a:ext cx="2656504" cy="3038553"/>
              <a:chOff x="0" y="75576"/>
              <a:chExt cx="2656502" cy="3038551"/>
            </a:xfrm>
          </p:grpSpPr>
          <p:grpSp>
            <p:nvGrpSpPr>
              <p:cNvPr id="17" name="Group">
                <a:extLst>
                  <a:ext uri="{FF2B5EF4-FFF2-40B4-BE49-F238E27FC236}">
                    <a16:creationId xmlns:a16="http://schemas.microsoft.com/office/drawing/2014/main" id="{63A8FA63-AD52-914D-BDD9-D83F4F6A561A}"/>
                  </a:ext>
                </a:extLst>
              </p:cNvPr>
              <p:cNvGrpSpPr/>
              <p:nvPr/>
            </p:nvGrpSpPr>
            <p:grpSpPr>
              <a:xfrm>
                <a:off x="0" y="75576"/>
                <a:ext cx="2159000" cy="2531873"/>
                <a:chOff x="0" y="-372872"/>
                <a:chExt cx="2159000" cy="2531872"/>
              </a:xfrm>
            </p:grpSpPr>
            <p:pic>
              <p:nvPicPr>
                <p:cNvPr id="20" name="text-icon.png" descr="text-icon.png">
                  <a:extLst>
                    <a:ext uri="{FF2B5EF4-FFF2-40B4-BE49-F238E27FC236}">
                      <a16:creationId xmlns:a16="http://schemas.microsoft.com/office/drawing/2014/main" id="{0F21C207-8FE1-FD48-8BD5-D4E9C570EB31}"/>
                    </a:ext>
                  </a:extLst>
                </p:cNvPr>
                <p:cNvPicPr>
                  <a:picLocks noChangeAspect="1"/>
                </p:cNvPicPr>
                <p:nvPr/>
              </p:nvPicPr>
              <p:blipFill>
                <a:blip r:embed="rId3"/>
                <a:stretch>
                  <a:fillRect/>
                </a:stretch>
              </p:blipFill>
              <p:spPr>
                <a:xfrm>
                  <a:off x="0" y="0"/>
                  <a:ext cx="2159000" cy="2159000"/>
                </a:xfrm>
                <a:prstGeom prst="rect">
                  <a:avLst/>
                </a:prstGeom>
                <a:ln w="12700" cap="flat">
                  <a:noFill/>
                  <a:miter lim="400000"/>
                </a:ln>
                <a:effectLst/>
              </p:spPr>
            </p:pic>
            <p:sp>
              <p:nvSpPr>
                <p:cNvPr id="21" name="v2.0">
                  <a:extLst>
                    <a:ext uri="{FF2B5EF4-FFF2-40B4-BE49-F238E27FC236}">
                      <a16:creationId xmlns:a16="http://schemas.microsoft.com/office/drawing/2014/main" id="{F8BF1CB4-533A-A849-97B0-5D0020871045}"/>
                    </a:ext>
                  </a:extLst>
                </p:cNvPr>
                <p:cNvSpPr txBox="1"/>
                <p:nvPr/>
              </p:nvSpPr>
              <p:spPr>
                <a:xfrm>
                  <a:off x="698519" y="-372872"/>
                  <a:ext cx="665710" cy="4965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dirty="0"/>
                    <a:t>v2.0</a:t>
                  </a:r>
                </a:p>
              </p:txBody>
            </p:sp>
          </p:grpSp>
          <p:pic>
            <p:nvPicPr>
              <p:cNvPr id="18" name="text-icon.png" descr="text-icon.png">
                <a:extLst>
                  <a:ext uri="{FF2B5EF4-FFF2-40B4-BE49-F238E27FC236}">
                    <a16:creationId xmlns:a16="http://schemas.microsoft.com/office/drawing/2014/main" id="{62BF3C85-F655-F640-BD32-B576FD20B75D}"/>
                  </a:ext>
                </a:extLst>
              </p:cNvPr>
              <p:cNvPicPr>
                <a:picLocks noChangeAspect="1"/>
              </p:cNvPicPr>
              <p:nvPr/>
            </p:nvPicPr>
            <p:blipFill>
              <a:blip r:embed="rId3"/>
              <a:srcRect/>
              <a:stretch>
                <a:fillRect/>
              </a:stretch>
            </p:blipFill>
            <p:spPr>
              <a:xfrm>
                <a:off x="235222" y="679319"/>
                <a:ext cx="2159001" cy="2159001"/>
              </a:xfrm>
              <a:prstGeom prst="rect">
                <a:avLst/>
              </a:prstGeom>
              <a:ln w="12700" cap="flat">
                <a:noFill/>
                <a:miter lim="400000"/>
              </a:ln>
              <a:effectLst/>
            </p:spPr>
          </p:pic>
          <p:pic>
            <p:nvPicPr>
              <p:cNvPr id="19" name="text-icon.png" descr="text-icon.png">
                <a:extLst>
                  <a:ext uri="{FF2B5EF4-FFF2-40B4-BE49-F238E27FC236}">
                    <a16:creationId xmlns:a16="http://schemas.microsoft.com/office/drawing/2014/main" id="{E1646CBE-3ED4-9A43-A6AC-B497375CA6C9}"/>
                  </a:ext>
                </a:extLst>
              </p:cNvPr>
              <p:cNvPicPr>
                <a:picLocks noChangeAspect="1"/>
              </p:cNvPicPr>
              <p:nvPr/>
            </p:nvPicPr>
            <p:blipFill>
              <a:blip r:embed="rId3"/>
              <a:srcRect/>
              <a:stretch>
                <a:fillRect/>
              </a:stretch>
            </p:blipFill>
            <p:spPr>
              <a:xfrm>
                <a:off x="497501" y="955126"/>
                <a:ext cx="2159001" cy="2159001"/>
              </a:xfrm>
              <a:prstGeom prst="rect">
                <a:avLst/>
              </a:prstGeom>
              <a:ln w="12700" cap="flat">
                <a:noFill/>
                <a:miter lim="400000"/>
              </a:ln>
              <a:effectLst/>
            </p:spPr>
          </p:pic>
        </p:grpSp>
        <p:pic>
          <p:nvPicPr>
            <p:cNvPr id="16" name="Line" descr="Line">
              <a:extLst>
                <a:ext uri="{FF2B5EF4-FFF2-40B4-BE49-F238E27FC236}">
                  <a16:creationId xmlns:a16="http://schemas.microsoft.com/office/drawing/2014/main" id="{26636FC8-18F2-8744-9B99-CC6D645E561D}"/>
                </a:ext>
              </a:extLst>
            </p:cNvPr>
            <p:cNvPicPr>
              <a:picLocks/>
            </p:cNvPicPr>
            <p:nvPr/>
          </p:nvPicPr>
          <p:blipFill>
            <a:blip r:embed="rId4"/>
            <a:stretch>
              <a:fillRect/>
            </a:stretch>
          </p:blipFill>
          <p:spPr>
            <a:xfrm>
              <a:off x="-57150" y="1585604"/>
              <a:ext cx="2681864" cy="510740"/>
            </a:xfrm>
            <a:prstGeom prst="rect">
              <a:avLst/>
            </a:prstGeom>
            <a:effectLst/>
          </p:spPr>
        </p:pic>
      </p:grpSp>
      <p:sp>
        <p:nvSpPr>
          <p:cNvPr id="22" name="revert">
            <a:extLst>
              <a:ext uri="{FF2B5EF4-FFF2-40B4-BE49-F238E27FC236}">
                <a16:creationId xmlns:a16="http://schemas.microsoft.com/office/drawing/2014/main" id="{4DB09EAB-0958-3B4C-A96B-4E3128CD4905}"/>
              </a:ext>
            </a:extLst>
          </p:cNvPr>
          <p:cNvSpPr txBox="1"/>
          <p:nvPr/>
        </p:nvSpPr>
        <p:spPr>
          <a:xfrm>
            <a:off x="5659154" y="5195156"/>
            <a:ext cx="713337"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b="1">
                <a:solidFill>
                  <a:schemeClr val="accent5"/>
                </a:solidFill>
                <a:latin typeface="Helvetica"/>
                <a:ea typeface="Helvetica"/>
                <a:cs typeface="Helvetica"/>
                <a:sym typeface="Helvetica"/>
              </a:defRPr>
            </a:lvl1pPr>
          </a:lstStyle>
          <a:p>
            <a:r>
              <a:t>revert</a:t>
            </a:r>
          </a:p>
        </p:txBody>
      </p:sp>
      <p:sp>
        <p:nvSpPr>
          <p:cNvPr id="23" name="commit">
            <a:extLst>
              <a:ext uri="{FF2B5EF4-FFF2-40B4-BE49-F238E27FC236}">
                <a16:creationId xmlns:a16="http://schemas.microsoft.com/office/drawing/2014/main" id="{C1972877-8932-E54F-B375-BF30FBBFD9BE}"/>
              </a:ext>
            </a:extLst>
          </p:cNvPr>
          <p:cNvSpPr txBox="1"/>
          <p:nvPr/>
        </p:nvSpPr>
        <p:spPr>
          <a:xfrm>
            <a:off x="2423611" y="3384947"/>
            <a:ext cx="892873"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b="1">
                <a:solidFill>
                  <a:schemeClr val="accent5"/>
                </a:solidFill>
                <a:latin typeface="Helvetica"/>
                <a:ea typeface="Helvetica"/>
                <a:cs typeface="Helvetica"/>
                <a:sym typeface="Helvetica"/>
              </a:defRPr>
            </a:lvl1pPr>
          </a:lstStyle>
          <a:p>
            <a:r>
              <a:t>commit</a:t>
            </a:r>
          </a:p>
        </p:txBody>
      </p:sp>
      <p:sp>
        <p:nvSpPr>
          <p:cNvPr id="24" name="commit">
            <a:extLst>
              <a:ext uri="{FF2B5EF4-FFF2-40B4-BE49-F238E27FC236}">
                <a16:creationId xmlns:a16="http://schemas.microsoft.com/office/drawing/2014/main" id="{FF598CD8-C5F9-2144-9910-AD4503E4D797}"/>
              </a:ext>
            </a:extLst>
          </p:cNvPr>
          <p:cNvSpPr txBox="1"/>
          <p:nvPr/>
        </p:nvSpPr>
        <p:spPr>
          <a:xfrm>
            <a:off x="5497666" y="3384947"/>
            <a:ext cx="892873"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b="1">
                <a:solidFill>
                  <a:schemeClr val="accent5"/>
                </a:solidFill>
                <a:latin typeface="Helvetica"/>
                <a:ea typeface="Helvetica"/>
                <a:cs typeface="Helvetica"/>
                <a:sym typeface="Helvetica"/>
              </a:defRPr>
            </a:lvl1pPr>
          </a:lstStyle>
          <a:p>
            <a:r>
              <a:rPr dirty="0"/>
              <a:t>commit</a:t>
            </a:r>
          </a:p>
        </p:txBody>
      </p:sp>
      <p:pic>
        <p:nvPicPr>
          <p:cNvPr id="25" name="disaster.jpg" descr="disaster.jpg">
            <a:extLst>
              <a:ext uri="{FF2B5EF4-FFF2-40B4-BE49-F238E27FC236}">
                <a16:creationId xmlns:a16="http://schemas.microsoft.com/office/drawing/2014/main" id="{E3E9540C-6BC5-844D-BA67-87A28FE6ADAD}"/>
              </a:ext>
            </a:extLst>
          </p:cNvPr>
          <p:cNvPicPr>
            <a:picLocks noChangeAspect="1"/>
          </p:cNvPicPr>
          <p:nvPr/>
        </p:nvPicPr>
        <p:blipFill>
          <a:blip r:embed="rId5"/>
          <a:stretch>
            <a:fillRect/>
          </a:stretch>
        </p:blipFill>
        <p:spPr>
          <a:xfrm>
            <a:off x="1422096" y="1149713"/>
            <a:ext cx="6200343" cy="4645924"/>
          </a:xfrm>
          <a:prstGeom prst="rect">
            <a:avLst/>
          </a:prstGeom>
          <a:ln w="12700">
            <a:miter lim="400000"/>
          </a:ln>
        </p:spPr>
      </p:pic>
      <p:pic>
        <p:nvPicPr>
          <p:cNvPr id="27" name="Connection Line" descr="Connection Line">
            <a:extLst>
              <a:ext uri="{FF2B5EF4-FFF2-40B4-BE49-F238E27FC236}">
                <a16:creationId xmlns:a16="http://schemas.microsoft.com/office/drawing/2014/main" id="{9E7BACD0-2468-C84F-8AD4-51227D966E09}"/>
              </a:ext>
            </a:extLst>
          </p:cNvPr>
          <p:cNvPicPr>
            <a:picLocks/>
          </p:cNvPicPr>
          <p:nvPr/>
        </p:nvPicPr>
        <p:blipFill>
          <a:blip r:embed="rId6"/>
          <a:stretch>
            <a:fillRect/>
          </a:stretch>
        </p:blipFill>
        <p:spPr>
          <a:xfrm>
            <a:off x="4572000" y="4411951"/>
            <a:ext cx="2981876" cy="1317199"/>
          </a:xfrm>
          <a:prstGeom prst="rect">
            <a:avLst/>
          </a:prstGeom>
        </p:spPr>
      </p:pic>
    </p:spTree>
    <p:extLst>
      <p:ext uri="{BB962C8B-B14F-4D97-AF65-F5344CB8AC3E}">
        <p14:creationId xmlns:p14="http://schemas.microsoft.com/office/powerpoint/2010/main" val="32605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iterate>
                                    <p:tmAbs val="0"/>
                                  </p:iterate>
                                  <p:childTnLst>
                                    <p:set>
                                      <p:cBhvr>
                                        <p:cTn id="16" fill="hold"/>
                                        <p:tgtEl>
                                          <p:spTgt spid="25"/>
                                        </p:tgtEl>
                                        <p:attrNameLst>
                                          <p:attrName>style.visibility</p:attrName>
                                        </p:attrNameLst>
                                      </p:cBhvr>
                                      <p:to>
                                        <p:strVal val="visible"/>
                                      </p:to>
                                    </p:set>
                                    <p:animEffect transition="in" filter="wipe(down)">
                                      <p:cBhvr>
                                        <p:cTn id="17" dur="2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1" nodeType="clickEffect">
                                  <p:stCondLst>
                                    <p:cond delay="0"/>
                                  </p:stCondLst>
                                  <p:iterate>
                                    <p:tmAbs val="0"/>
                                  </p:iterate>
                                  <p:childTnLst>
                                    <p:animEffect transition="out" filter="wipe(left)">
                                      <p:cBhvr>
                                        <p:cTn id="21" dur="1250" fill="hold"/>
                                        <p:tgtEl>
                                          <p:spTgt spid="25"/>
                                        </p:tgtEl>
                                      </p:cBhvr>
                                    </p:animEffect>
                                    <p:set>
                                      <p:cBhvr>
                                        <p:cTn id="22" fill="hold">
                                          <p:stCondLst>
                                            <p:cond delay="124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iterate>
                                    <p:tmAbs val="0"/>
                                  </p:iterate>
                                  <p:childTnLst>
                                    <p:set>
                                      <p:cBhvr>
                                        <p:cTn id="26" fill="hold"/>
                                        <p:tgtEl>
                                          <p:spTgt spid="27"/>
                                        </p:tgtEl>
                                        <p:attrNameLst>
                                          <p:attrName>style.visibility</p:attrName>
                                        </p:attrNameLst>
                                      </p:cBhvr>
                                      <p:to>
                                        <p:strVal val="visible"/>
                                      </p:to>
                                    </p:set>
                                    <p:animEffect transition="in" filter="wipe(right)">
                                      <p:cBhvr>
                                        <p:cTn id="27" dur="1000"/>
                                        <p:tgtEl>
                                          <p:spTgt spid="27"/>
                                        </p:tgtEl>
                                      </p:cBhvr>
                                    </p:animEffect>
                                  </p:childTnLst>
                                </p:cTn>
                              </p:par>
                            </p:childTnLst>
                          </p:cTn>
                        </p:par>
                        <p:par>
                          <p:cTn id="28" fill="hold">
                            <p:stCondLst>
                              <p:cond delay="1000"/>
                            </p:stCondLst>
                            <p:childTnLst>
                              <p:par>
                                <p:cTn id="29" presetID="1" presetClass="entr" presetSubtype="0" fill="hold" grpId="0" nodeType="afterEffect">
                                  <p:stCondLst>
                                    <p:cond delay="0"/>
                                  </p:stCondLst>
                                  <p:iterate type="lt">
                                    <p:tmAbs val="100"/>
                                  </p:iterate>
                                  <p:childTnLst>
                                    <p:set>
                                      <p:cBhvr>
                                        <p:cTn id="30" fill="hold"/>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100"/>
                                  </p:iterate>
                                  <p:childTnLst>
                                    <p:set>
                                      <p:cBhvr>
                                        <p:cTn id="34" fill="hold"/>
                                        <p:tgtEl>
                                          <p:spTgt spid="2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fill="hold"/>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4" grpId="0" animBg="1" advAuto="0"/>
      <p:bldP spid="22" grpId="0" animBg="1" advAuto="0"/>
      <p:bldP spid="23" grpId="0" animBg="1" advAuto="0"/>
      <p:bldP spid="24" grpId="0" animBg="1" advAuto="0"/>
      <p:bldP spid="25" grpId="0" animBg="1" advAuto="0"/>
      <p:bldP spid="25" grpId="1" animBg="1" advAuto="0"/>
      <p:bldP spid="2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EC4A-DC5C-A344-B39D-FBE1F8CD3B66}"/>
              </a:ext>
            </a:extLst>
          </p:cNvPr>
          <p:cNvSpPr>
            <a:spLocks noGrp="1"/>
          </p:cNvSpPr>
          <p:nvPr>
            <p:ph type="title"/>
          </p:nvPr>
        </p:nvSpPr>
        <p:spPr/>
        <p:txBody>
          <a:bodyPr/>
          <a:lstStyle/>
          <a:p>
            <a:r>
              <a:rPr lang="en-US" dirty="0"/>
              <a:t>Why VCS?</a:t>
            </a:r>
          </a:p>
        </p:txBody>
      </p:sp>
      <p:sp>
        <p:nvSpPr>
          <p:cNvPr id="3" name="Content Placeholder 2">
            <a:extLst>
              <a:ext uri="{FF2B5EF4-FFF2-40B4-BE49-F238E27FC236}">
                <a16:creationId xmlns:a16="http://schemas.microsoft.com/office/drawing/2014/main" id="{EEDEC7AF-C033-D349-9768-BDFB4ADF3773}"/>
              </a:ext>
            </a:extLst>
          </p:cNvPr>
          <p:cNvSpPr>
            <a:spLocks noGrp="1"/>
          </p:cNvSpPr>
          <p:nvPr>
            <p:ph idx="1"/>
          </p:nvPr>
        </p:nvSpPr>
        <p:spPr/>
        <p:txBody>
          <a:bodyPr>
            <a:normAutofit/>
          </a:bodyPr>
          <a:lstStyle/>
          <a:p>
            <a:r>
              <a:rPr lang="en-US" dirty="0"/>
              <a:t>Control / Store different versions, historical data of your application / documents</a:t>
            </a:r>
          </a:p>
          <a:p>
            <a:r>
              <a:rPr lang="en-US" dirty="0"/>
              <a:t>Bug fixes (find at which step the error happened)</a:t>
            </a:r>
          </a:p>
          <a:p>
            <a:r>
              <a:rPr lang="en-US" dirty="0"/>
              <a:t>But VCSs have more uses:</a:t>
            </a:r>
          </a:p>
          <a:p>
            <a:pPr lvl="1"/>
            <a:r>
              <a:rPr lang="en-US" dirty="0"/>
              <a:t>Enable collaboration</a:t>
            </a:r>
          </a:p>
          <a:p>
            <a:pPr lvl="1"/>
            <a:r>
              <a:rPr lang="en-US" dirty="0"/>
              <a:t>Work as a backup</a:t>
            </a:r>
          </a:p>
          <a:p>
            <a:endParaRPr lang="en-US" dirty="0"/>
          </a:p>
          <a:p>
            <a:endParaRPr lang="en-US" dirty="0"/>
          </a:p>
        </p:txBody>
      </p:sp>
    </p:spTree>
    <p:extLst>
      <p:ext uri="{BB962C8B-B14F-4D97-AF65-F5344CB8AC3E}">
        <p14:creationId xmlns:p14="http://schemas.microsoft.com/office/powerpoint/2010/main" val="68497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C3BA-F5E5-354F-BA73-5EB236CC7B9B}"/>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9E9897F6-2ABD-C845-918E-673837A51DF6}"/>
              </a:ext>
            </a:extLst>
          </p:cNvPr>
          <p:cNvSpPr>
            <a:spLocks noGrp="1"/>
          </p:cNvSpPr>
          <p:nvPr>
            <p:ph idx="1"/>
          </p:nvPr>
        </p:nvSpPr>
        <p:spPr/>
        <p:txBody>
          <a:bodyPr>
            <a:normAutofit/>
          </a:bodyPr>
          <a:lstStyle/>
          <a:p>
            <a:r>
              <a:rPr lang="en-US" dirty="0"/>
              <a:t>Filenames:</a:t>
            </a:r>
          </a:p>
          <a:p>
            <a:pPr lvl="1"/>
            <a:r>
              <a:rPr lang="en-US" dirty="0"/>
              <a:t>project_161020.docx —&gt; project_171020.docx</a:t>
            </a:r>
          </a:p>
          <a:p>
            <a:pPr lvl="1"/>
            <a:r>
              <a:rPr lang="en-US" dirty="0"/>
              <a:t>project_v1.zip —&gt; project_v2.zip</a:t>
            </a:r>
          </a:p>
          <a:p>
            <a:pPr marL="0" indent="0">
              <a:buNone/>
            </a:pPr>
            <a:endParaRPr lang="en-US" dirty="0"/>
          </a:p>
          <a:p>
            <a:r>
              <a:rPr lang="en-US" dirty="0"/>
              <a:t>Diff utilities</a:t>
            </a:r>
          </a:p>
          <a:p>
            <a:pPr lvl="1"/>
            <a:r>
              <a:rPr lang="en-US" dirty="0"/>
              <a:t>Find changes between two files</a:t>
            </a:r>
          </a:p>
          <a:p>
            <a:pPr marL="457200" lvl="1" indent="0">
              <a:buNone/>
            </a:pPr>
            <a:endParaRPr lang="en-US" dirty="0"/>
          </a:p>
          <a:p>
            <a:r>
              <a:rPr lang="en-US" dirty="0"/>
              <a:t>Post-its or cups</a:t>
            </a:r>
          </a:p>
          <a:p>
            <a:endParaRPr lang="en-US" dirty="0"/>
          </a:p>
          <a:p>
            <a:endParaRPr lang="en-US" dirty="0"/>
          </a:p>
        </p:txBody>
      </p:sp>
    </p:spTree>
    <p:extLst>
      <p:ext uri="{BB962C8B-B14F-4D97-AF65-F5344CB8AC3E}">
        <p14:creationId xmlns:p14="http://schemas.microsoft.com/office/powerpoint/2010/main" val="192097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19B94-8926-B046-BE06-58C4A7F1EC91}"/>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C4EB0055-EEAC-E540-A8F0-847A4AF2F3BB}"/>
              </a:ext>
            </a:extLst>
          </p:cNvPr>
          <p:cNvSpPr>
            <a:spLocks noGrp="1"/>
          </p:cNvSpPr>
          <p:nvPr>
            <p:ph idx="1"/>
          </p:nvPr>
        </p:nvSpPr>
        <p:spPr/>
        <p:txBody>
          <a:bodyPr/>
          <a:lstStyle/>
          <a:p>
            <a:r>
              <a:rPr lang="en-GB" dirty="0"/>
              <a:t>Source Code Control System (SCCS) - 1972</a:t>
            </a:r>
          </a:p>
          <a:p>
            <a:r>
              <a:rPr lang="en-GB" dirty="0"/>
              <a:t>Revision Control System (RCS) - 1981</a:t>
            </a:r>
          </a:p>
          <a:p>
            <a:r>
              <a:rPr lang="en-GB" dirty="0"/>
              <a:t>IBM Rational ClearCase - 1990</a:t>
            </a:r>
          </a:p>
          <a:p>
            <a:r>
              <a:rPr lang="en-GB" dirty="0"/>
              <a:t>Source Safe - 1991</a:t>
            </a:r>
          </a:p>
          <a:p>
            <a:r>
              <a:rPr lang="en-GB" dirty="0"/>
              <a:t>Microsoft Delta - 1994</a:t>
            </a:r>
          </a:p>
          <a:p>
            <a:r>
              <a:rPr lang="en-GB" dirty="0"/>
              <a:t>…</a:t>
            </a:r>
          </a:p>
        </p:txBody>
      </p:sp>
    </p:spTree>
    <p:extLst>
      <p:ext uri="{BB962C8B-B14F-4D97-AF65-F5344CB8AC3E}">
        <p14:creationId xmlns:p14="http://schemas.microsoft.com/office/powerpoint/2010/main" val="24410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39E8-0C61-8D4B-992C-F2C49EF85757}"/>
              </a:ext>
            </a:extLst>
          </p:cNvPr>
          <p:cNvSpPr>
            <a:spLocks noGrp="1"/>
          </p:cNvSpPr>
          <p:nvPr>
            <p:ph type="title"/>
          </p:nvPr>
        </p:nvSpPr>
        <p:spPr/>
        <p:txBody>
          <a:bodyPr/>
          <a:lstStyle/>
          <a:p>
            <a:r>
              <a:rPr lang="en-US" dirty="0"/>
              <a:t>Modern VCSs</a:t>
            </a:r>
          </a:p>
        </p:txBody>
      </p:sp>
      <p:sp>
        <p:nvSpPr>
          <p:cNvPr id="3" name="Content Placeholder 2">
            <a:extLst>
              <a:ext uri="{FF2B5EF4-FFF2-40B4-BE49-F238E27FC236}">
                <a16:creationId xmlns:a16="http://schemas.microsoft.com/office/drawing/2014/main" id="{661BCE81-C5EB-0F4B-AEC5-E3A08D8FBDC5}"/>
              </a:ext>
            </a:extLst>
          </p:cNvPr>
          <p:cNvSpPr>
            <a:spLocks noGrp="1"/>
          </p:cNvSpPr>
          <p:nvPr>
            <p:ph idx="1"/>
          </p:nvPr>
        </p:nvSpPr>
        <p:spPr/>
        <p:txBody>
          <a:bodyPr/>
          <a:lstStyle/>
          <a:p>
            <a:r>
              <a:rPr lang="en-GB" dirty="0"/>
              <a:t>Apache Subversion (SVN)</a:t>
            </a:r>
          </a:p>
          <a:p>
            <a:r>
              <a:rPr lang="en-GB" dirty="0" err="1"/>
              <a:t>Darcs</a:t>
            </a:r>
            <a:endParaRPr lang="en-GB" dirty="0"/>
          </a:p>
          <a:p>
            <a:r>
              <a:rPr lang="en-GB" dirty="0"/>
              <a:t>Git</a:t>
            </a:r>
          </a:p>
          <a:p>
            <a:r>
              <a:rPr lang="en-GB" dirty="0"/>
              <a:t>Mercurial</a:t>
            </a:r>
          </a:p>
          <a:p>
            <a:r>
              <a:rPr lang="en-GB" dirty="0"/>
              <a:t>Bazaar</a:t>
            </a:r>
          </a:p>
          <a:p>
            <a:r>
              <a:rPr lang="en-GB" dirty="0"/>
              <a:t>…</a:t>
            </a:r>
          </a:p>
        </p:txBody>
      </p:sp>
    </p:spTree>
    <p:extLst>
      <p:ext uri="{BB962C8B-B14F-4D97-AF65-F5344CB8AC3E}">
        <p14:creationId xmlns:p14="http://schemas.microsoft.com/office/powerpoint/2010/main" val="38550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39E8-0C61-8D4B-992C-F2C49EF85757}"/>
              </a:ext>
            </a:extLst>
          </p:cNvPr>
          <p:cNvSpPr>
            <a:spLocks noGrp="1"/>
          </p:cNvSpPr>
          <p:nvPr>
            <p:ph type="title"/>
          </p:nvPr>
        </p:nvSpPr>
        <p:spPr/>
        <p:txBody>
          <a:bodyPr/>
          <a:lstStyle/>
          <a:p>
            <a:r>
              <a:rPr lang="en-US" dirty="0"/>
              <a:t>Modern VCSs</a:t>
            </a:r>
          </a:p>
        </p:txBody>
      </p:sp>
      <p:sp>
        <p:nvSpPr>
          <p:cNvPr id="3" name="Content Placeholder 2">
            <a:extLst>
              <a:ext uri="{FF2B5EF4-FFF2-40B4-BE49-F238E27FC236}">
                <a16:creationId xmlns:a16="http://schemas.microsoft.com/office/drawing/2014/main" id="{661BCE81-C5EB-0F4B-AEC5-E3A08D8FBDC5}"/>
              </a:ext>
            </a:extLst>
          </p:cNvPr>
          <p:cNvSpPr>
            <a:spLocks noGrp="1"/>
          </p:cNvSpPr>
          <p:nvPr>
            <p:ph idx="1"/>
          </p:nvPr>
        </p:nvSpPr>
        <p:spPr/>
        <p:txBody>
          <a:bodyPr/>
          <a:lstStyle/>
          <a:p>
            <a:r>
              <a:rPr lang="en-GB" b="1" dirty="0"/>
              <a:t>Apache Subversion (SVN)</a:t>
            </a:r>
          </a:p>
          <a:p>
            <a:r>
              <a:rPr lang="en-GB" dirty="0" err="1"/>
              <a:t>Darcs</a:t>
            </a:r>
            <a:endParaRPr lang="en-GB" dirty="0"/>
          </a:p>
          <a:p>
            <a:r>
              <a:rPr lang="en-GB" b="1" dirty="0"/>
              <a:t>Git</a:t>
            </a:r>
          </a:p>
          <a:p>
            <a:r>
              <a:rPr lang="en-GB" dirty="0"/>
              <a:t>Mercurial</a:t>
            </a:r>
          </a:p>
          <a:p>
            <a:r>
              <a:rPr lang="en-GB" dirty="0"/>
              <a:t>Bazaar</a:t>
            </a:r>
          </a:p>
          <a:p>
            <a:r>
              <a:rPr lang="en-GB" dirty="0"/>
              <a:t>…</a:t>
            </a:r>
          </a:p>
        </p:txBody>
      </p:sp>
    </p:spTree>
    <p:extLst>
      <p:ext uri="{BB962C8B-B14F-4D97-AF65-F5344CB8AC3E}">
        <p14:creationId xmlns:p14="http://schemas.microsoft.com/office/powerpoint/2010/main" val="1593702158"/>
      </p:ext>
    </p:extLst>
  </p:cSld>
  <p:clrMapOvr>
    <a:masterClrMapping/>
  </p:clrMapOvr>
</p:sld>
</file>

<file path=ppt/theme/theme1.xml><?xml version="1.0" encoding="utf-8"?>
<a:theme xmlns:a="http://schemas.openxmlformats.org/drawingml/2006/main" name="SO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2322</TotalTime>
  <Words>3711</Words>
  <Application>Microsoft Macintosh PowerPoint</Application>
  <PresentationFormat>On-screen Show (4:3)</PresentationFormat>
  <Paragraphs>234</Paragraphs>
  <Slides>23</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Cooper Black</vt:lpstr>
      <vt:lpstr>Helvetica</vt:lpstr>
      <vt:lpstr>Times New Roman</vt:lpstr>
      <vt:lpstr>SOS-Template</vt:lpstr>
      <vt:lpstr>Version Control Systems (aka VCSs)</vt:lpstr>
      <vt:lpstr>Outline</vt:lpstr>
      <vt:lpstr>Introduction</vt:lpstr>
      <vt:lpstr>Introduction</vt:lpstr>
      <vt:lpstr>Why VCS?</vt:lpstr>
      <vt:lpstr>History</vt:lpstr>
      <vt:lpstr>History</vt:lpstr>
      <vt:lpstr>Modern VCSs</vt:lpstr>
      <vt:lpstr>Modern VCSs</vt:lpstr>
      <vt:lpstr>Approaches</vt:lpstr>
      <vt:lpstr>Terminology</vt:lpstr>
      <vt:lpstr>Approaches</vt:lpstr>
      <vt:lpstr>SVN</vt:lpstr>
      <vt:lpstr>SVN Example</vt:lpstr>
      <vt:lpstr>SVN Software</vt:lpstr>
      <vt:lpstr>SVN Pros &amp; Cons</vt:lpstr>
      <vt:lpstr>Git</vt:lpstr>
      <vt:lpstr>Git Example</vt:lpstr>
      <vt:lpstr>Decentralised</vt:lpstr>
      <vt:lpstr>Git Software</vt:lpstr>
      <vt:lpstr>Git Pros &amp; Cons</vt:lpstr>
      <vt:lpstr>Practical</vt:lpstr>
      <vt:lpstr>Team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Working</dc:title>
  <dc:creator>Dimitris Kolovos</dc:creator>
  <cp:lastModifiedBy>Thanos Zolotas</cp:lastModifiedBy>
  <cp:revision>120</cp:revision>
  <dcterms:created xsi:type="dcterms:W3CDTF">2020-09-27T08:48:36Z</dcterms:created>
  <dcterms:modified xsi:type="dcterms:W3CDTF">2020-10-13T06:58:28Z</dcterms:modified>
</cp:coreProperties>
</file>